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3"/>
  </p:notesMasterIdLst>
  <p:sldIdLst>
    <p:sldId id="256" r:id="rId3"/>
    <p:sldId id="258" r:id="rId4"/>
    <p:sldId id="259" r:id="rId5"/>
    <p:sldId id="260" r:id="rId6"/>
    <p:sldId id="261" r:id="rId7"/>
    <p:sldId id="291" r:id="rId8"/>
    <p:sldId id="305" r:id="rId9"/>
    <p:sldId id="263" r:id="rId10"/>
    <p:sldId id="293" r:id="rId11"/>
    <p:sldId id="294" r:id="rId12"/>
    <p:sldId id="292" r:id="rId13"/>
    <p:sldId id="264" r:id="rId14"/>
    <p:sldId id="267" r:id="rId15"/>
    <p:sldId id="306" r:id="rId16"/>
    <p:sldId id="307" r:id="rId17"/>
    <p:sldId id="301" r:id="rId18"/>
    <p:sldId id="297" r:id="rId19"/>
    <p:sldId id="296" r:id="rId20"/>
    <p:sldId id="298" r:id="rId21"/>
    <p:sldId id="295" r:id="rId22"/>
    <p:sldId id="300" r:id="rId23"/>
    <p:sldId id="308" r:id="rId24"/>
    <p:sldId id="275" r:id="rId25"/>
    <p:sldId id="302" r:id="rId26"/>
    <p:sldId id="303" r:id="rId27"/>
    <p:sldId id="304" r:id="rId28"/>
    <p:sldId id="276" r:id="rId29"/>
    <p:sldId id="277" r:id="rId30"/>
    <p:sldId id="279" r:id="rId31"/>
    <p:sldId id="309" r:id="rId32"/>
    <p:sldId id="281" r:id="rId33"/>
    <p:sldId id="310" r:id="rId34"/>
    <p:sldId id="311" r:id="rId35"/>
    <p:sldId id="283" r:id="rId36"/>
    <p:sldId id="284" r:id="rId37"/>
    <p:sldId id="285" r:id="rId38"/>
    <p:sldId id="286" r:id="rId39"/>
    <p:sldId id="287" r:id="rId40"/>
    <p:sldId id="288" r:id="rId41"/>
    <p:sldId id="289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Montserrat Light" panose="00000400000000000000" pitchFamily="2" charset="0"/>
      <p:regular r:id="rId48"/>
      <p:bold r:id="rId49"/>
      <p:italic r:id="rId50"/>
      <p:boldItalic r:id="rId51"/>
    </p:embeddedFont>
    <p:embeddedFont>
      <p:font typeface="Roboto Mono" panose="020B0604020202020204" charset="0"/>
      <p:regular r:id="rId52"/>
      <p:bold r:id="rId53"/>
      <p:italic r:id="rId54"/>
      <p:boldItalic r:id="rId55"/>
    </p:embeddedFont>
    <p:embeddedFont>
      <p:font typeface="Roboto Mono Light" panose="020B0604020202020204" charset="0"/>
      <p:regular r:id="rId56"/>
      <p:bold r:id="rId57"/>
      <p:italic r:id="rId58"/>
      <p:boldItalic r:id="rId59"/>
    </p:embeddedFont>
    <p:embeddedFont>
      <p:font typeface="Roboto Mono Medium" panose="020B0604020202020204" charset="0"/>
      <p:regular r:id="rId60"/>
      <p:bold r:id="rId61"/>
      <p:italic r:id="rId62"/>
      <p:boldItalic r:id="rId63"/>
    </p:embeddedFont>
    <p:embeddedFont>
      <p:font typeface="Sora" panose="020B0604020202020204" charset="0"/>
      <p:regular r:id="rId64"/>
      <p:bold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6" roundtripDataSignature="AMtx7mjxhOICIoDviFNG13H5ziLP7lzJ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816" y="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63" Type="http://schemas.openxmlformats.org/officeDocument/2006/relationships/font" Target="fonts/font20.fntdata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customschemas.google.com/relationships/presentationmetadata" Target="metadata"/><Relationship Id="rId5" Type="http://schemas.openxmlformats.org/officeDocument/2006/relationships/slide" Target="slides/slide3.xml"/><Relationship Id="rId61" Type="http://schemas.openxmlformats.org/officeDocument/2006/relationships/font" Target="fonts/font1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font" Target="fonts/font21.fntdata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font" Target="fonts/font2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7.fntdata"/><Relationship Id="rId55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42ad2f6649_0_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09" name="Google Shape;309;g142ad2f6649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451da43991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15" name="Google Shape;315;g1451da4399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ad2f6649_0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27" name="Google Shape;327;g142ad2f664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42ad2f6649_0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39" name="Google Shape;339;g142ad2f664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42ad2f664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1" name="Google Shape;351;g142ad2f664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42ad2f6649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57" name="Google Shape;357;g142ad2f6649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451da43991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3" name="Google Shape;363;g1451da4399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42ad2f664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9" name="Google Shape;369;g142ad2f664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Transisi </a:t>
            </a:r>
            <a:r>
              <a:rPr lang="en-US" dirty="0" err="1"/>
              <a:t>antar</a:t>
            </a:r>
            <a:r>
              <a:rPr lang="en-US" dirty="0"/>
              <a:t> outline</a:t>
            </a:r>
            <a:endParaRPr dirty="0"/>
          </a:p>
        </p:txBody>
      </p:sp>
      <p:sp>
        <p:nvSpPr>
          <p:cNvPr id="370" name="Google Shape;370;g142ad2f664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37</a:t>
            </a:fld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42ad2f6649_0_1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75" name="Google Shape;375;g142ad2f6649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451da43991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81" name="Google Shape;381;g1451da43991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Transisi </a:t>
            </a:r>
            <a:r>
              <a:rPr lang="en-US" dirty="0" err="1"/>
              <a:t>antar</a:t>
            </a:r>
            <a:r>
              <a:rPr lang="en-US" dirty="0"/>
              <a:t> outline</a:t>
            </a:r>
            <a:endParaRPr dirty="0"/>
          </a:p>
        </p:txBody>
      </p:sp>
      <p:sp>
        <p:nvSpPr>
          <p:cNvPr id="202" name="Google Shape;202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87" name="Google Shape;3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42ad2f664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142ad2f664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Transisi </a:t>
            </a:r>
            <a:r>
              <a:rPr lang="en-US" dirty="0" err="1"/>
              <a:t>antar</a:t>
            </a:r>
            <a:r>
              <a:rPr lang="en-US" dirty="0"/>
              <a:t> outline</a:t>
            </a:r>
            <a:endParaRPr dirty="0"/>
          </a:p>
        </p:txBody>
      </p:sp>
      <p:sp>
        <p:nvSpPr>
          <p:cNvPr id="214" name="Google Shape;214;g142ad2f664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42ad2f6649_0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9" name="Google Shape;219;g142ad2f6649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2ad2f664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142ad2f664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42ad2f664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7" name="Google Shape;237;g142ad2f664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42ad2f6649_0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5" name="Google Shape;255;g142ad2f664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42ad2f6649_0_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03" name="Google Shape;303;g142ad2f6649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9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2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50998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4" name="Google Shape;94;p7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95" name="Google Shape;95;p7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7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7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98" name="Google Shape;98;p72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73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02" name="Google Shape;102;p73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73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73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06" name="Google Shape;106;p73"/>
          <p:cNvCxnSpPr/>
          <p:nvPr/>
        </p:nvCxnSpPr>
        <p:spPr>
          <a:xfrm>
            <a:off x="504885" y="1224951"/>
            <a:ext cx="3640347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400"/>
              <a:buFont typeface="Sora"/>
              <a:buNone/>
              <a:defRPr sz="44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74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10" name="Google Shape;110;p74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74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7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74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14" name="Google Shape;114;p74"/>
          <p:cNvCxnSpPr/>
          <p:nvPr/>
        </p:nvCxnSpPr>
        <p:spPr>
          <a:xfrm>
            <a:off x="3969975" y="3588007"/>
            <a:ext cx="4252050" cy="0"/>
          </a:xfrm>
          <a:prstGeom prst="straightConnector1">
            <a:avLst/>
          </a:prstGeom>
          <a:noFill/>
          <a:ln w="28575" cap="flat" cmpd="sng">
            <a:solidFill>
              <a:srgbClr val="F3C145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6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912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6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58547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76"/>
          <p:cNvSpPr txBox="1">
            <a:spLocks noGrp="1"/>
          </p:cNvSpPr>
          <p:nvPr>
            <p:ph type="body" idx="2"/>
          </p:nvPr>
        </p:nvSpPr>
        <p:spPr>
          <a:xfrm>
            <a:off x="6172199" y="1825625"/>
            <a:ext cx="563085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25" name="Google Shape;125;p76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26" name="Google Shape;126;p76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6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6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7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188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77"/>
          <p:cNvSpPr txBox="1">
            <a:spLocks noGrp="1"/>
          </p:cNvSpPr>
          <p:nvPr>
            <p:ph type="body" idx="1"/>
          </p:nvPr>
        </p:nvSpPr>
        <p:spPr>
          <a:xfrm>
            <a:off x="388944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3" name="Google Shape;133;p77"/>
          <p:cNvSpPr txBox="1">
            <a:spLocks noGrp="1"/>
          </p:cNvSpPr>
          <p:nvPr>
            <p:ph type="body" idx="2"/>
          </p:nvPr>
        </p:nvSpPr>
        <p:spPr>
          <a:xfrm>
            <a:off x="388944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7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60863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400"/>
              <a:buNone/>
              <a:defRPr sz="2400" b="1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5" name="Google Shape;135;p7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60863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36" name="Google Shape;136;p77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37" name="Google Shape;137;p77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7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7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" name="Google Shape;142;p78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43" name="Google Shape;143;p78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78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78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9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Roboto Mono Light"/>
              <a:buNone/>
              <a:defRPr sz="2800">
                <a:solidFill>
                  <a:srgbClr val="103864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7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619868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 sz="2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 sz="24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 sz="20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800"/>
              <a:buChar char="•"/>
              <a:defRPr sz="18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50" name="Google Shape;150;p79"/>
          <p:cNvSpPr txBox="1">
            <a:spLocks noGrp="1"/>
          </p:cNvSpPr>
          <p:nvPr>
            <p:ph type="body" idx="2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1" name="Google Shape;151;p79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2" name="Google Shape;152;p79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9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79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80"/>
          <p:cNvSpPr txBox="1">
            <a:spLocks noGrp="1"/>
          </p:cNvSpPr>
          <p:nvPr>
            <p:ph type="title"/>
          </p:nvPr>
        </p:nvSpPr>
        <p:spPr>
          <a:xfrm>
            <a:off x="388944" y="457200"/>
            <a:ext cx="438308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80"/>
          <p:cNvSpPr>
            <a:spLocks noGrp="1"/>
          </p:cNvSpPr>
          <p:nvPr>
            <p:ph type="pic" idx="2"/>
          </p:nvPr>
        </p:nvSpPr>
        <p:spPr>
          <a:xfrm>
            <a:off x="5183188" y="457201"/>
            <a:ext cx="6619868" cy="540385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p80"/>
          <p:cNvSpPr txBox="1">
            <a:spLocks noGrp="1"/>
          </p:cNvSpPr>
          <p:nvPr>
            <p:ph type="body" idx="1"/>
          </p:nvPr>
        </p:nvSpPr>
        <p:spPr>
          <a:xfrm>
            <a:off x="388944" y="2057400"/>
            <a:ext cx="4383082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60" name="Google Shape;160;p80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1" name="Google Shape;161;p80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80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80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14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 Medium"/>
              <a:buNone/>
              <a:defRPr sz="3200"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81"/>
          <p:cNvSpPr txBox="1">
            <a:spLocks noGrp="1"/>
          </p:cNvSpPr>
          <p:nvPr>
            <p:ph type="body" idx="1"/>
          </p:nvPr>
        </p:nvSpPr>
        <p:spPr>
          <a:xfrm rot="5400000">
            <a:off x="3920330" y="-1705762"/>
            <a:ext cx="4351338" cy="1141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8" name="Google Shape;168;p8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69" name="Google Shape;169;p8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1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82"/>
          <p:cNvSpPr txBox="1">
            <a:spLocks noGrp="1"/>
          </p:cNvSpPr>
          <p:nvPr>
            <p:ph type="title"/>
          </p:nvPr>
        </p:nvSpPr>
        <p:spPr>
          <a:xfrm rot="5400000">
            <a:off x="7563391" y="1841431"/>
            <a:ext cx="5497039" cy="3174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Roboto Mono"/>
              <a:buNone/>
              <a:defRPr sz="3200">
                <a:solidFill>
                  <a:srgbClr val="103864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82"/>
          <p:cNvSpPr txBox="1">
            <a:spLocks noGrp="1"/>
          </p:cNvSpPr>
          <p:nvPr>
            <p:ph type="body" idx="1"/>
          </p:nvPr>
        </p:nvSpPr>
        <p:spPr>
          <a:xfrm rot="5400000">
            <a:off x="1732201" y="-663336"/>
            <a:ext cx="5497040" cy="818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Char char="•"/>
              <a:defRPr>
                <a:solidFill>
                  <a:srgbClr val="103864"/>
                </a:solidFill>
                <a:latin typeface="Roboto Mono Medium"/>
                <a:ea typeface="Roboto Mono Medium"/>
                <a:cs typeface="Roboto Mono Medium"/>
                <a:sym typeface="Roboto Mono Medium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82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77" name="Google Shape;177;p82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8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82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82"/>
          <p:cNvSpPr txBox="1"/>
          <p:nvPr/>
        </p:nvSpPr>
        <p:spPr>
          <a:xfrm>
            <a:off x="9155723" y="63393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‹#›</a:t>
            </a:fld>
            <a:endParaRPr sz="800" b="0" i="0" u="none" strike="noStrike" cap="none">
              <a:solidFill>
                <a:srgbClr val="10386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8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8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8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8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8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9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392749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71"/>
          <p:cNvSpPr txBox="1">
            <a:spLocks noGrp="1"/>
          </p:cNvSpPr>
          <p:nvPr>
            <p:ph type="body" idx="1"/>
          </p:nvPr>
        </p:nvSpPr>
        <p:spPr>
          <a:xfrm>
            <a:off x="388943" y="1825625"/>
            <a:ext cx="1139274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" name="Google Shape;87;p7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412084" y="224287"/>
            <a:ext cx="1572880" cy="455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7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rgbClr val="103864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89" name="Google Shape;89;p71"/>
          <p:cNvSpPr txBox="1"/>
          <p:nvPr/>
        </p:nvSpPr>
        <p:spPr>
          <a:xfrm>
            <a:off x="-1190479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71"/>
          <p:cNvSpPr txBox="1"/>
          <p:nvPr/>
        </p:nvSpPr>
        <p:spPr>
          <a:xfrm>
            <a:off x="3906714" y="633930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 dirty="0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</a:t>
            </a:r>
            <a:r>
              <a:rPr lang="en-US" sz="800" b="0" i="0" u="none" strike="noStrike" cap="none" dirty="0" err="1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</a:t>
            </a:r>
            <a:r>
              <a:rPr lang="en-US" sz="800" b="0" i="0" u="none" strike="noStrike" cap="none" dirty="0">
                <a:solidFill>
                  <a:srgbClr val="10386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drews.edu/~calkins/math/edrm611/edrm05.ht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cdc.gov/healthyweight/assessing/bmi/adult_bmi/index.html#Used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1"/>
          <p:cNvGrpSpPr/>
          <p:nvPr/>
        </p:nvGrpSpPr>
        <p:grpSpPr>
          <a:xfrm>
            <a:off x="1352100" y="2737074"/>
            <a:ext cx="9487800" cy="1826932"/>
            <a:chOff x="1352101" y="2553844"/>
            <a:chExt cx="9487800" cy="1826932"/>
          </a:xfrm>
        </p:grpSpPr>
        <p:sp>
          <p:nvSpPr>
            <p:cNvPr id="187" name="Google Shape;187;p1"/>
            <p:cNvSpPr txBox="1"/>
            <p:nvPr/>
          </p:nvSpPr>
          <p:spPr>
            <a:xfrm>
              <a:off x="1352101" y="2553844"/>
              <a:ext cx="9487800" cy="10771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Sora"/>
                <a:buNone/>
              </a:pPr>
              <a:r>
                <a:rPr lang="en-US" sz="3200" dirty="0" err="1">
                  <a:solidFill>
                    <a:srgbClr val="FFFFFF"/>
                  </a:solidFill>
                  <a:latin typeface="Sora"/>
                  <a:ea typeface="Arial"/>
                  <a:cs typeface="Sora"/>
                  <a:sym typeface="Sora"/>
                </a:rPr>
                <a:t>Analisis</a:t>
              </a:r>
              <a:r>
                <a:rPr lang="en-US" sz="3200" dirty="0">
                  <a:solidFill>
                    <a:srgbClr val="FFFFFF"/>
                  </a:solidFill>
                  <a:latin typeface="Sora"/>
                  <a:ea typeface="Arial"/>
                  <a:cs typeface="Sora"/>
                  <a:sym typeface="Sora"/>
                </a:rPr>
                <a:t> Variabel </a:t>
              </a:r>
              <a:r>
                <a:rPr lang="en-US" sz="3200" dirty="0" err="1">
                  <a:solidFill>
                    <a:srgbClr val="FFFFFF"/>
                  </a:solidFill>
                  <a:latin typeface="Sora"/>
                  <a:ea typeface="Arial"/>
                  <a:cs typeface="Sora"/>
                  <a:sym typeface="Sora"/>
                </a:rPr>
                <a:t>Asuransi</a:t>
              </a:r>
              <a:r>
                <a:rPr lang="en-US" sz="3200" dirty="0">
                  <a:solidFill>
                    <a:srgbClr val="FFFFFF"/>
                  </a:solidFill>
                  <a:latin typeface="Sora"/>
                  <a:ea typeface="Arial"/>
                  <a:cs typeface="Sora"/>
                  <a:sym typeface="Sora"/>
                </a:rPr>
                <a:t> Kesehatan dengan </a:t>
              </a:r>
              <a:r>
                <a:rPr lang="en-US" sz="3200" dirty="0" err="1">
                  <a:solidFill>
                    <a:srgbClr val="FFFFFF"/>
                  </a:solidFill>
                  <a:latin typeface="Sora"/>
                  <a:ea typeface="Arial"/>
                  <a:cs typeface="Sora"/>
                  <a:sym typeface="Sora"/>
                </a:rPr>
                <a:t>Metode</a:t>
              </a:r>
              <a:r>
                <a:rPr lang="en-US" sz="3200" dirty="0">
                  <a:solidFill>
                    <a:srgbClr val="FFFFFF"/>
                  </a:solidFill>
                  <a:latin typeface="Sora"/>
                  <a:ea typeface="Arial"/>
                  <a:cs typeface="Sora"/>
                  <a:sym typeface="Sora"/>
                </a:rPr>
                <a:t> </a:t>
              </a:r>
              <a:r>
                <a:rPr lang="en-US" sz="3200" dirty="0" err="1">
                  <a:solidFill>
                    <a:srgbClr val="FFFFFF"/>
                  </a:solidFill>
                  <a:latin typeface="Sora"/>
                  <a:ea typeface="Arial"/>
                  <a:cs typeface="Sora"/>
                  <a:sym typeface="Sora"/>
                </a:rPr>
                <a:t>Probabilitas</a:t>
              </a:r>
              <a:endParaRPr sz="10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3239512" y="3978176"/>
              <a:ext cx="5579400" cy="402600"/>
            </a:xfrm>
            <a:prstGeom prst="roundRect">
              <a:avLst>
                <a:gd name="adj" fmla="val 50000"/>
              </a:avLst>
            </a:prstGeom>
            <a:solidFill>
              <a:srgbClr val="F3C14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03864"/>
                </a:buClr>
                <a:buSzPts val="1800"/>
                <a:buFont typeface="Sora"/>
                <a:buNone/>
              </a:pP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Probability Course -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Sekolah</a:t>
              </a:r>
              <a:r>
                <a:rPr lang="en-US" sz="1800" dirty="0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 Data </a:t>
              </a:r>
              <a:r>
                <a:rPr lang="en-US" sz="1800" dirty="0" err="1">
                  <a:solidFill>
                    <a:srgbClr val="103864"/>
                  </a:solidFill>
                  <a:latin typeface="Sora"/>
                  <a:ea typeface="Sora"/>
                  <a:cs typeface="Sora"/>
                  <a:sym typeface="Sora"/>
                </a:rPr>
                <a:t>Pacmann</a:t>
              </a:r>
              <a:endParaRPr sz="1800" b="0" i="0" u="none" strike="noStrike" cap="none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pic>
        <p:nvPicPr>
          <p:cNvPr id="189" name="Google Shape;18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12083" y="224287"/>
            <a:ext cx="1572882" cy="455637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"/>
          <p:cNvSpPr txBox="1"/>
          <p:nvPr/>
        </p:nvSpPr>
        <p:spPr>
          <a:xfrm>
            <a:off x="10662473" y="6414143"/>
            <a:ext cx="128592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© 2022 – Pacmann AI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496312" y="6414143"/>
            <a:ext cx="78899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ontserrat Light"/>
              <a:buNone/>
            </a:pPr>
            <a:r>
              <a:rPr lang="en-US" sz="800" b="0" i="0" u="none" strike="noStrike" cap="non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pacmann.io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1"/>
          <p:cNvCxnSpPr/>
          <p:nvPr/>
        </p:nvCxnSpPr>
        <p:spPr>
          <a:xfrm>
            <a:off x="388943" y="6521865"/>
            <a:ext cx="145478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43173-ABEA-1D0D-A96F-B89BBE980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5071E1-C0CF-5C74-784F-59CAC78AB7FE}"/>
              </a:ext>
            </a:extLst>
          </p:cNvPr>
          <p:cNvSpPr txBox="1">
            <a:spLocks/>
          </p:cNvSpPr>
          <p:nvPr/>
        </p:nvSpPr>
        <p:spPr>
          <a:xfrm>
            <a:off x="388943" y="1349828"/>
            <a:ext cx="11509980" cy="49779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>
              <a:buClr>
                <a:srgbClr val="103864"/>
              </a:buClr>
              <a:buSzPts val="2000"/>
              <a:defRPr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3. Mencari nilai BMI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tertinggi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  <a:defRPr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  <a:defRPr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  <a:defRPr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  <a:defRPr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Result:</a:t>
            </a:r>
          </a:p>
          <a:p>
            <a:pPr marL="444500" lvl="1" indent="-342900"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BMI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tertinggi</a:t>
            </a: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adalah</a:t>
            </a: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cs typeface="Sora"/>
                <a:sym typeface="Sora"/>
              </a:rPr>
              <a:t>52.58</a:t>
            </a:r>
          </a:p>
          <a:p>
            <a:pPr marL="101600">
              <a:buClr>
                <a:srgbClr val="103864"/>
              </a:buClr>
              <a:buSzPts val="2000"/>
              <a:defRPr/>
            </a:pPr>
            <a:endParaRPr lang="en-US" sz="2000" b="1" dirty="0">
              <a:solidFill>
                <a:srgbClr val="103864"/>
              </a:solidFill>
              <a:highlight>
                <a:srgbClr val="FFFF00"/>
              </a:highlight>
              <a:latin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  <a:defRPr/>
            </a:pPr>
            <a:endParaRPr lang="en-US" sz="2000" b="1" dirty="0">
              <a:solidFill>
                <a:srgbClr val="103864"/>
              </a:solidFill>
              <a:highlight>
                <a:srgbClr val="FFFF00"/>
              </a:highlight>
              <a:latin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  <a:defRPr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4. Mencari nilai BMI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tertinggi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non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  <a:defRPr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  <a:defRPr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  <a:defRPr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101600">
              <a:buClr>
                <a:srgbClr val="103864"/>
              </a:buClr>
              <a:buSzPts val="2000"/>
              <a:defRPr/>
            </a:pP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Result:</a:t>
            </a:r>
          </a:p>
          <a:p>
            <a:pPr marL="444500" indent="-342900"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  <a:defRPr/>
            </a:pP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BMI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tertinggi</a:t>
            </a: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non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adalah </a:t>
            </a: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cs typeface="Sora"/>
                <a:sym typeface="Sora"/>
              </a:rPr>
              <a:t>53.13</a:t>
            </a:r>
          </a:p>
          <a:p>
            <a:pPr marL="101600">
              <a:buClr>
                <a:srgbClr val="103864"/>
              </a:buClr>
              <a:buSzPts val="2000"/>
              <a:defRPr/>
            </a:pPr>
            <a:endParaRPr lang="en-US" sz="2000" b="1" dirty="0">
              <a:highlight>
                <a:srgbClr val="FFFF00"/>
              </a:highlight>
            </a:endParaRPr>
          </a:p>
          <a:p>
            <a:pPr marL="101600">
              <a:buClr>
                <a:srgbClr val="103864"/>
              </a:buClr>
              <a:buSzPts val="2000"/>
              <a:defRPr/>
            </a:pPr>
            <a:endParaRPr lang="en-US" sz="2000" dirty="0">
              <a:solidFill>
                <a:srgbClr val="103864"/>
              </a:solidFill>
              <a:highlight>
                <a:srgbClr val="FFFF00"/>
              </a:highlight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8AB76B-9D2B-0260-C73E-B5BEFD828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23" y="1966904"/>
            <a:ext cx="6128788" cy="473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6F5F5D-2A3A-1B3E-BA14-60E9365E7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52" y="4276717"/>
            <a:ext cx="5729995" cy="4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31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12BC8-44A2-05BD-B534-D65A28EE4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43" y="288925"/>
            <a:ext cx="11509980" cy="1325563"/>
          </a:xfrm>
        </p:spPr>
        <p:txBody>
          <a:bodyPr/>
          <a:lstStyle/>
          <a:p>
            <a:r>
              <a:rPr lang="en-US" dirty="0"/>
              <a:t>Nilai Rata-Rata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946D81-0028-1700-7783-7E8EB2BD5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943" y="1349828"/>
            <a:ext cx="11509980" cy="4977946"/>
          </a:xfrm>
        </p:spPr>
        <p:txBody>
          <a:bodyPr/>
          <a:lstStyle/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3. Mencari rata-rata BMI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dar</a:t>
            </a:r>
            <a:r>
              <a:rPr lang="en-US" sz="2000" dirty="0" err="1"/>
              <a:t>i</a:t>
            </a:r>
            <a:r>
              <a:rPr lang="en-US" sz="2000" dirty="0"/>
              <a:t> Tertanggung yang </a:t>
            </a:r>
            <a:r>
              <a:rPr lang="en-US" sz="2000" dirty="0" err="1"/>
              <a:t>merokok</a:t>
            </a:r>
            <a:endParaRPr lang="en-US" sz="2000" dirty="0"/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  <a:tabLst/>
              <a:defRPr/>
            </a:pPr>
            <a:endParaRPr kumimoji="0" lang="en-ID" sz="2000" b="0" i="0" u="none" strike="noStrike" kern="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  <a:tabLst/>
              <a:defRPr/>
            </a:pPr>
            <a:endParaRPr kumimoji="0" lang="en-ID" sz="2000" b="0" i="0" u="none" strike="noStrike" kern="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Result:</a:t>
            </a:r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	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Rata-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ra</a:t>
            </a:r>
            <a:r>
              <a:rPr lang="en-US" sz="2000" b="1" dirty="0"/>
              <a:t>ta BMI Tertanggung yang </a:t>
            </a:r>
            <a:r>
              <a:rPr lang="en-US" sz="2000" b="1" dirty="0" err="1"/>
              <a:t>merokok</a:t>
            </a:r>
            <a:r>
              <a:rPr lang="en-US" sz="2000" b="1" dirty="0"/>
              <a:t> adalah </a:t>
            </a:r>
            <a:r>
              <a:rPr lang="en-US" sz="2000" b="1" dirty="0">
                <a:highlight>
                  <a:srgbClr val="FFFF00"/>
                </a:highlight>
              </a:rPr>
              <a:t>30.71</a:t>
            </a:r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tabLst/>
              <a:defRPr/>
            </a:pPr>
            <a:endParaRPr lang="en-US" sz="2000" b="1" dirty="0">
              <a:highlight>
                <a:srgbClr val="FFFF00"/>
              </a:highlight>
            </a:endParaRPr>
          </a:p>
          <a:p>
            <a:pPr marL="101600" indent="0">
              <a:lnSpc>
                <a:spcPct val="100000"/>
              </a:lnSpc>
              <a:spcBef>
                <a:spcPts val="0"/>
              </a:spcBef>
              <a:buSzPts val="2000"/>
              <a:buNone/>
              <a:defRPr/>
            </a:pPr>
            <a:r>
              <a:rPr lang="en-US" sz="2000" dirty="0"/>
              <a:t>4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. Mencari rata-rata BMI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dar</a:t>
            </a:r>
            <a:r>
              <a:rPr lang="en-US" sz="2000" dirty="0" err="1"/>
              <a:t>i</a:t>
            </a:r>
            <a:r>
              <a:rPr lang="en-US" sz="2000" dirty="0"/>
              <a:t> Tertanggung yang </a:t>
            </a:r>
            <a:r>
              <a:rPr lang="en-US" sz="2000" dirty="0" err="1"/>
              <a:t>tidak</a:t>
            </a:r>
            <a:r>
              <a:rPr lang="en-US" sz="2000" dirty="0"/>
              <a:t> </a:t>
            </a:r>
            <a:r>
              <a:rPr lang="en-US" sz="2000" dirty="0" err="1"/>
              <a:t>merokok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highlight>
                <a:srgbClr val="FFFF00"/>
              </a:highlight>
              <a:uLnTx/>
              <a:uFillTx/>
              <a:latin typeface="Sora"/>
              <a:ea typeface="Sora"/>
              <a:cs typeface="Sora"/>
              <a:sym typeface="Sora"/>
            </a:endParaRPr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tabLst/>
              <a:defRPr/>
            </a:pPr>
            <a:endParaRPr lang="en-US" sz="2000" dirty="0">
              <a:highlight>
                <a:srgbClr val="FFFF00"/>
              </a:highlight>
            </a:endParaRPr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tabLst/>
              <a:defRPr/>
            </a:pPr>
            <a:endParaRPr lang="en-US" sz="2000" dirty="0">
              <a:highlight>
                <a:srgbClr val="FFFF00"/>
              </a:highlight>
            </a:endParaRPr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tabLst/>
              <a:defRPr/>
            </a:pP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highlight>
                <a:srgbClr val="FFFF00"/>
              </a:highlight>
              <a:uLnTx/>
              <a:uFillTx/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Result:</a:t>
            </a:r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	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Rata-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ra</a:t>
            </a:r>
            <a:r>
              <a:rPr lang="en-US" sz="2000" b="1" dirty="0"/>
              <a:t>ta BMI Tertanggung yang </a:t>
            </a:r>
            <a:r>
              <a:rPr lang="en-US" sz="2000" b="1" dirty="0" err="1"/>
              <a:t>tidak</a:t>
            </a:r>
            <a:r>
              <a:rPr lang="en-US" sz="2000" b="1" dirty="0"/>
              <a:t> </a:t>
            </a:r>
            <a:r>
              <a:rPr lang="en-US" sz="2000" b="1" dirty="0" err="1"/>
              <a:t>merokok</a:t>
            </a:r>
            <a:r>
              <a:rPr lang="en-US" sz="2000" b="1" dirty="0"/>
              <a:t> adalah </a:t>
            </a:r>
            <a:r>
              <a:rPr lang="en-US" sz="2000" b="1" dirty="0">
                <a:highlight>
                  <a:srgbClr val="FFFF00"/>
                </a:highlight>
              </a:rPr>
              <a:t>30.65</a:t>
            </a:r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tabLst/>
              <a:defRPr/>
            </a:pP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highlight>
                <a:srgbClr val="FFFF00"/>
              </a:highlight>
              <a:uLnTx/>
              <a:uFillTx/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40BB35-AAD7-5329-C97A-9664AC3CF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652" y="1793325"/>
            <a:ext cx="7896777" cy="6338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AB3AC9-26AC-7D4C-ECCC-12F6E6FA5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839" y="3951629"/>
            <a:ext cx="6963873" cy="53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154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2ad2f6649_0_89"/>
          <p:cNvSpPr txBox="1">
            <a:spLocks noGrp="1"/>
          </p:cNvSpPr>
          <p:nvPr>
            <p:ph type="title"/>
          </p:nvPr>
        </p:nvSpPr>
        <p:spPr>
          <a:xfrm>
            <a:off x="401515" y="169182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Deviasi</a:t>
            </a:r>
            <a:endParaRPr dirty="0"/>
          </a:p>
        </p:txBody>
      </p:sp>
      <p:sp>
        <p:nvSpPr>
          <p:cNvPr id="240" name="Google Shape;240;g142ad2f6649_0_89"/>
          <p:cNvSpPr txBox="1"/>
          <p:nvPr/>
        </p:nvSpPr>
        <p:spPr>
          <a:xfrm>
            <a:off x="414115" y="1494882"/>
            <a:ext cx="11388900" cy="50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3. Mencari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standar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deviasi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dari BMI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dar</a:t>
            </a:r>
            <a:r>
              <a:rPr lang="en-US" sz="2000" dirty="0" err="1"/>
              <a:t>i</a:t>
            </a:r>
            <a:r>
              <a:rPr lang="en-US" sz="2000" dirty="0"/>
              <a:t> Tertanggung yang </a:t>
            </a:r>
            <a:r>
              <a:rPr lang="en-US" sz="2000" dirty="0" err="1"/>
              <a:t>merokok</a:t>
            </a:r>
            <a:endParaRPr lang="en-US" sz="2000" dirty="0"/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tabLst/>
              <a:defRPr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tabLst/>
              <a:defRPr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tabLst/>
              <a:defRPr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Standar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deviasi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dari BMI Tertanggung yang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adalah </a:t>
            </a: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6.31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4. Mencari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standar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deviasi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dari BMI dari Tertanggung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Standar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deviasi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dari BMI Tertanggung yang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adalah </a:t>
            </a: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6.04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5B82E-8C5A-A99B-EA32-D1B191B2C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287" y="2115090"/>
            <a:ext cx="6651542" cy="644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50607B-502A-257C-87D4-2E4FB07E0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846" y="4405530"/>
            <a:ext cx="7176835" cy="6440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42ad2f6649_0_9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Analisis</a:t>
            </a:r>
            <a:endParaRPr dirty="0"/>
          </a:p>
        </p:txBody>
      </p:sp>
      <p:sp>
        <p:nvSpPr>
          <p:cNvPr id="258" name="Google Shape;258;g142ad2f6649_0_94"/>
          <p:cNvSpPr txBox="1"/>
          <p:nvPr/>
        </p:nvSpPr>
        <p:spPr>
          <a:xfrm>
            <a:off x="388943" y="1377546"/>
            <a:ext cx="11388900" cy="458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Berdasarkan dataset yang digunakan, didapatkan rata-rata Tertanggung berusia 39 tahun. Rata-rata nilai BMI berada pada 30.66.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Standar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deviasi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nilai 6.09, yang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berarti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kurang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bervariasi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karena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nilainya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masih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kecil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dari mean.  Artinya, rata-rata nilai BMI pada dataset tersebut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berkisar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24.57-36.75,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yakni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tertanggung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overweight dan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obesitas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 BMI paling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jatuh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Tertanggung yang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nilai BMI pada Tertanggung yang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30,71.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Sementara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pada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Tertanggung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30,65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Standar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deviasi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non-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hanya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berbeda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seidkit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dimana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berada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6,31 dan non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6.04. Artinya, rata-rata nilai BMI pada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berkisar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24,4– 37,02 dan rata-rata nilai BMI pada non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berkisar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24,61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hingga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36,69.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-355600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dilihat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bahwa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ada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perbedaan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signifikan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maupun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Rata-rata orang dalam dataset tersebut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umumnya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berada pada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rentang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obesitas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baik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ataupun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BMI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hanya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slightly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BBE1-6EFC-4A86-D1AB-04104C945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Kategorik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151812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4;g142ad2f6649_0_84">
            <a:extLst>
              <a:ext uri="{FF2B5EF4-FFF2-40B4-BE49-F238E27FC236}">
                <a16:creationId xmlns:a16="http://schemas.microsoft.com/office/drawing/2014/main" id="{94B62403-F379-E160-E3A4-A2E64D258DAB}"/>
              </a:ext>
            </a:extLst>
          </p:cNvPr>
          <p:cNvSpPr txBox="1"/>
          <p:nvPr/>
        </p:nvSpPr>
        <p:spPr>
          <a:xfrm>
            <a:off x="541385" y="1765286"/>
            <a:ext cx="11388900" cy="4031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Bagaimana</a:t>
            </a:r>
            <a:r>
              <a:rPr lang="en-US" sz="2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2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Tertanggung</a:t>
            </a:r>
            <a:r>
              <a:rPr lang="en-US" sz="2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2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wilayah?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Berapa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proporsi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dan non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?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Berapa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proporsi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di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setiap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wilayah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atas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seluruh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Tertanggung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?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Berapa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peluang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Tertanggung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adalah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laki-laki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diketahui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?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Berapa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peluang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Tertanggung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adalah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perempuan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diketahui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?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Mana yang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lebih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tinggi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,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peluang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Tertanggung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adalah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laki-laki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diketahui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,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atau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peluang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Tertanggung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perempuan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diketahui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?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Bagaimana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distribusi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Kesehatan di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setiap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wilayah?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endParaRPr lang="en-US" sz="2000" b="1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3801834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F7029-5F6F-BFA1-9B49-84A86EA44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29" y="147410"/>
            <a:ext cx="11401542" cy="1325563"/>
          </a:xfrm>
        </p:spPr>
        <p:txBody>
          <a:bodyPr/>
          <a:lstStyle/>
          <a:p>
            <a:r>
              <a:rPr lang="en-US" dirty="0" err="1"/>
              <a:t>Proporsi</a:t>
            </a:r>
            <a:r>
              <a:rPr lang="en-US" dirty="0"/>
              <a:t> </a:t>
            </a:r>
            <a:r>
              <a:rPr lang="en-US" dirty="0" err="1"/>
              <a:t>tertanggung</a:t>
            </a:r>
            <a:r>
              <a:rPr lang="en-US" dirty="0"/>
              <a:t> di </a:t>
            </a:r>
            <a:r>
              <a:rPr lang="en-US" dirty="0" err="1"/>
              <a:t>setiap</a:t>
            </a:r>
            <a:r>
              <a:rPr lang="en-US" dirty="0"/>
              <a:t> wilayah</a:t>
            </a:r>
            <a:endParaRPr lang="en-ID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C58988-CAEB-04A0-464D-3B564FA3C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534" y="1783335"/>
            <a:ext cx="5988358" cy="414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87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88F0-6933-2DFE-9F49-419912DA6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43" y="158296"/>
            <a:ext cx="11401542" cy="1325563"/>
          </a:xfrm>
        </p:spPr>
        <p:txBody>
          <a:bodyPr/>
          <a:lstStyle/>
          <a:p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dan non 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0D811C-1CA0-0482-ABF0-D3DC18CB3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484" y="1690688"/>
            <a:ext cx="6026460" cy="45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0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8F5A1-20DC-490E-5098-6200DBD09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29" y="365125"/>
            <a:ext cx="11401542" cy="1325563"/>
          </a:xfrm>
        </p:spPr>
        <p:txBody>
          <a:bodyPr>
            <a:normAutofit/>
          </a:bodyPr>
          <a:lstStyle/>
          <a:p>
            <a:r>
              <a:rPr lang="en-US" dirty="0" err="1"/>
              <a:t>P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roporsi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wilayah</a:t>
            </a:r>
            <a:b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</a:br>
            <a:endParaRPr lang="en-ID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EC96D2-9F2D-8887-3A7F-69EA1FFB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503" y="1690688"/>
            <a:ext cx="6140766" cy="44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3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B6271-0874-15A7-AE76-74176E375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62" y="180676"/>
            <a:ext cx="11509980" cy="1325563"/>
          </a:xfrm>
        </p:spPr>
        <p:txBody>
          <a:bodyPr/>
          <a:lstStyle/>
          <a:p>
            <a:r>
              <a:rPr lang="en-US" dirty="0" err="1"/>
              <a:t>Peluang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BEB74A-BEED-6AF2-37D1-113E64059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5400" indent="0">
              <a:buNone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tersebut adalah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endParaRPr lang="en-ID" sz="2000" dirty="0"/>
          </a:p>
          <a:p>
            <a:endParaRPr lang="en-ID" sz="2000" dirty="0"/>
          </a:p>
          <a:p>
            <a:r>
              <a:rPr lang="en-ID" sz="2000" dirty="0"/>
              <a:t>Result</a:t>
            </a:r>
          </a:p>
          <a:p>
            <a:pPr marL="508000" lvl="1" indent="0">
              <a:buNone/>
            </a:pPr>
            <a:r>
              <a:rPr lang="en-ID" sz="1800" dirty="0"/>
              <a:t>	</a:t>
            </a:r>
            <a:r>
              <a:rPr lang="en-ID" sz="1800" b="1" dirty="0" err="1"/>
              <a:t>Peluang</a:t>
            </a:r>
            <a:r>
              <a:rPr lang="en-ID" sz="1800" b="1" dirty="0"/>
              <a:t> </a:t>
            </a:r>
            <a:r>
              <a:rPr lang="en-ID" sz="1800" b="1" dirty="0" err="1"/>
              <a:t>seseorang</a:t>
            </a:r>
            <a:r>
              <a:rPr lang="en-ID" sz="1800" b="1" dirty="0"/>
              <a:t> </a:t>
            </a:r>
            <a:r>
              <a:rPr lang="en-ID" sz="1800" b="1" dirty="0" err="1"/>
              <a:t>tersebut</a:t>
            </a:r>
            <a:r>
              <a:rPr lang="en-ID" sz="1800" b="1" dirty="0"/>
              <a:t> </a:t>
            </a:r>
            <a:r>
              <a:rPr lang="en-ID" sz="1800" b="1" dirty="0" err="1"/>
              <a:t>adalah</a:t>
            </a:r>
            <a:r>
              <a:rPr lang="en-ID" sz="1800" b="1" dirty="0"/>
              <a:t> </a:t>
            </a:r>
            <a:r>
              <a:rPr lang="en-ID" sz="1800" b="1" dirty="0" err="1"/>
              <a:t>perempuan</a:t>
            </a:r>
            <a:r>
              <a:rPr lang="en-ID" sz="1800" b="1" dirty="0"/>
              <a:t> </a:t>
            </a:r>
            <a:r>
              <a:rPr lang="en-ID" sz="1800" b="1" dirty="0" err="1"/>
              <a:t>diketahui</a:t>
            </a:r>
            <a:r>
              <a:rPr lang="en-ID" sz="1800" b="1" dirty="0"/>
              <a:t> </a:t>
            </a:r>
            <a:r>
              <a:rPr lang="en-ID" sz="1800" b="1" dirty="0" err="1"/>
              <a:t>perokok</a:t>
            </a:r>
            <a:r>
              <a:rPr lang="en-ID" sz="1800" b="1" dirty="0"/>
              <a:t> </a:t>
            </a:r>
            <a:r>
              <a:rPr lang="en-ID" sz="1800" b="1" dirty="0" err="1"/>
              <a:t>adalah</a:t>
            </a:r>
            <a:r>
              <a:rPr lang="en-ID" sz="1800" b="1" dirty="0"/>
              <a:t> </a:t>
            </a:r>
            <a:r>
              <a:rPr lang="en-ID" sz="1800" b="1" dirty="0">
                <a:highlight>
                  <a:srgbClr val="FFFF00"/>
                </a:highlight>
              </a:rPr>
              <a:t>0.419</a:t>
            </a:r>
          </a:p>
          <a:p>
            <a:pPr marL="508000" lvl="1" indent="0">
              <a:buNone/>
            </a:pPr>
            <a:endParaRPr lang="en-ID" sz="1800" b="1" dirty="0">
              <a:highlight>
                <a:srgbClr val="FFFF00"/>
              </a:highlight>
            </a:endParaRPr>
          </a:p>
          <a:p>
            <a:pPr marL="50800" indent="0">
              <a:buNone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tersebut adalah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</a:t>
            </a:r>
            <a:r>
              <a:rPr lang="en-US" sz="2000" dirty="0" err="1"/>
              <a:t>-laki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50800" indent="0">
              <a:buNone/>
            </a:pPr>
            <a:endParaRPr lang="en-ID" sz="2200" b="1" dirty="0">
              <a:highlight>
                <a:srgbClr val="FFFF00"/>
              </a:highlight>
            </a:endParaRPr>
          </a:p>
          <a:p>
            <a:pPr marL="50800" indent="0">
              <a:buNone/>
            </a:pPr>
            <a:endParaRPr lang="en-ID" sz="2200" b="1" dirty="0">
              <a:highlight>
                <a:srgbClr val="FFFF00"/>
              </a:highlight>
            </a:endParaRPr>
          </a:p>
          <a:p>
            <a:r>
              <a:rPr lang="en-ID" sz="2000" dirty="0"/>
              <a:t>Result</a:t>
            </a:r>
          </a:p>
          <a:p>
            <a:pPr marL="508000" lvl="1" indent="0">
              <a:buNone/>
            </a:pPr>
            <a:r>
              <a:rPr lang="en-ID" sz="1800" dirty="0"/>
              <a:t>	</a:t>
            </a:r>
            <a:r>
              <a:rPr lang="en-ID" sz="1800" b="1" dirty="0" err="1"/>
              <a:t>Peluang</a:t>
            </a:r>
            <a:r>
              <a:rPr lang="en-ID" sz="1800" b="1" dirty="0"/>
              <a:t> </a:t>
            </a:r>
            <a:r>
              <a:rPr lang="en-ID" sz="1800" b="1" dirty="0" err="1"/>
              <a:t>seseorang</a:t>
            </a:r>
            <a:r>
              <a:rPr lang="en-ID" sz="1800" b="1" dirty="0"/>
              <a:t> </a:t>
            </a:r>
            <a:r>
              <a:rPr lang="en-ID" sz="1800" b="1" dirty="0" err="1"/>
              <a:t>tersebut</a:t>
            </a:r>
            <a:r>
              <a:rPr lang="en-ID" sz="1800" b="1" dirty="0"/>
              <a:t> </a:t>
            </a:r>
            <a:r>
              <a:rPr lang="en-ID" sz="1800" b="1" dirty="0" err="1"/>
              <a:t>adalah</a:t>
            </a:r>
            <a:r>
              <a:rPr lang="en-ID" sz="1800" b="1" dirty="0"/>
              <a:t> </a:t>
            </a:r>
            <a:r>
              <a:rPr lang="en-ID" sz="1800" b="1" dirty="0" err="1"/>
              <a:t>laki-laki</a:t>
            </a:r>
            <a:r>
              <a:rPr lang="en-ID" sz="1800" b="1" dirty="0"/>
              <a:t> </a:t>
            </a:r>
            <a:r>
              <a:rPr lang="en-ID" sz="1800" b="1" dirty="0" err="1"/>
              <a:t>diketahui</a:t>
            </a:r>
            <a:r>
              <a:rPr lang="en-ID" sz="1800" b="1" dirty="0"/>
              <a:t> </a:t>
            </a:r>
            <a:r>
              <a:rPr lang="en-ID" sz="1800" b="1" dirty="0" err="1"/>
              <a:t>perokok</a:t>
            </a:r>
            <a:r>
              <a:rPr lang="en-ID" sz="1800" b="1" dirty="0"/>
              <a:t> </a:t>
            </a:r>
            <a:r>
              <a:rPr lang="en-ID" sz="1800" b="1" dirty="0" err="1"/>
              <a:t>adalah</a:t>
            </a:r>
            <a:r>
              <a:rPr lang="en-ID" sz="1800" b="1" dirty="0"/>
              <a:t> </a:t>
            </a:r>
            <a:r>
              <a:rPr lang="en-ID" sz="1800" b="1" dirty="0">
                <a:highlight>
                  <a:srgbClr val="FFFF00"/>
                </a:highlight>
              </a:rPr>
              <a:t>0.58</a:t>
            </a:r>
          </a:p>
          <a:p>
            <a:pPr marL="508000" lvl="1" indent="0">
              <a:buNone/>
            </a:pPr>
            <a:endParaRPr lang="en-ID" sz="1800" b="1" dirty="0">
              <a:highlight>
                <a:srgbClr val="FFFF00"/>
              </a:highlight>
            </a:endParaRPr>
          </a:p>
          <a:p>
            <a:pPr marL="50800" indent="0">
              <a:buNone/>
            </a:pPr>
            <a:endParaRPr lang="en-ID" sz="2200" b="1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AB0A0-26AB-76C2-7311-DE6F6910B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23" y="2512416"/>
            <a:ext cx="11600419" cy="463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C8408C-93FC-6524-CD23-35010B4D6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26" y="4785171"/>
            <a:ext cx="10531238" cy="46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817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09100-C2C3-8756-5CDD-EDD53E5610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943" y="402771"/>
            <a:ext cx="11509980" cy="5774192"/>
          </a:xfrm>
        </p:spPr>
        <p:txBody>
          <a:bodyPr/>
          <a:lstStyle/>
          <a:p>
            <a:pPr marL="25400" indent="0">
              <a:buNone/>
            </a:pP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32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tiap</a:t>
            </a:r>
            <a:r>
              <a:rPr lang="en-US" sz="32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wilayah</a:t>
            </a:r>
          </a:p>
          <a:p>
            <a:pPr marL="25400" indent="0">
              <a:buNone/>
            </a:pPr>
            <a:endParaRPr lang="en-ID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3A9AF7-6834-DD14-93F0-52B4C8701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737" y="1651802"/>
            <a:ext cx="7582526" cy="463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26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8C6B0-CD9E-1B5E-1290-BDD66AB58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800" y="225999"/>
            <a:ext cx="11401542" cy="1325563"/>
          </a:xfrm>
        </p:spPr>
        <p:txBody>
          <a:bodyPr/>
          <a:lstStyle/>
          <a:p>
            <a:r>
              <a:rPr lang="en-US" dirty="0" err="1"/>
              <a:t>Analisis</a:t>
            </a:r>
            <a:endParaRPr lang="en-ID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543307-773C-BAC8-2CDC-46E14B121E2E}"/>
              </a:ext>
            </a:extLst>
          </p:cNvPr>
          <p:cNvSpPr txBox="1"/>
          <p:nvPr/>
        </p:nvSpPr>
        <p:spPr>
          <a:xfrm>
            <a:off x="497800" y="979468"/>
            <a:ext cx="1077413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8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Tertanggung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tersebar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hampir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sama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 di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wilayah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24-25%,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mayoritas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Tertanggung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non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79.52%.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hanya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mengisi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sebesar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20.48%.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tertanggung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paling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berada di wilayah Southeast dengan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6.8% dari total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seluruh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tertanggung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berada di nilai 0.58 dan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pada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0.419.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Artinya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seseorang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perempuan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101600" lvl="0" algn="just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indent="-355600" algn="just"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wilayah,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distribusi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tagihannya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i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positive-skewed distribution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Artinya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setiap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wilayah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cenderung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frekuensi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rendah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daripada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457200" indent="-355600" algn="just">
              <a:buClr>
                <a:srgbClr val="103864"/>
              </a:buClr>
              <a:buSzPts val="2000"/>
              <a:buFont typeface="Sora"/>
              <a:buChar char="•"/>
            </a:pPr>
            <a:endParaRPr lang="en-US" sz="16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387350" indent="-285750">
              <a:buClr>
                <a:srgbClr val="103864"/>
              </a:buClr>
              <a:buSzPts val="2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 total 1338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Tertanggung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proporsi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Tertanggung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risiko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berada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278 – 279 orang.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Ekspektasi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populasi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161-162 orang,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yakni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sedikit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tengah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orang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risiko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dari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6.8%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wilayah Southeast, 52-53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orangnya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adalah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diasumsikan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populasi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didominasi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oleh </a:t>
            </a:r>
            <a:r>
              <a:rPr lang="en-US" sz="16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laki-laki</a:t>
            </a:r>
            <a:r>
              <a:rPr lang="en-US" sz="16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5222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E8E611B-6547-A3A1-79F1-1A269073D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13" y="2690813"/>
            <a:ext cx="11582400" cy="896937"/>
          </a:xfrm>
        </p:spPr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Variabel</a:t>
            </a:r>
            <a:r>
              <a:rPr lang="en-US" dirty="0"/>
              <a:t> </a:t>
            </a:r>
            <a:r>
              <a:rPr lang="en-US" dirty="0" err="1"/>
              <a:t>Kontinu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89522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42ad2f6649_0_11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 err="1"/>
              <a:t>Peluang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&gt;16700 </a:t>
            </a:r>
            <a:r>
              <a:rPr lang="en-US" sz="2800" dirty="0" err="1"/>
              <a:t>diketahui</a:t>
            </a:r>
            <a:r>
              <a:rPr lang="en-US" sz="2800" dirty="0"/>
              <a:t> </a:t>
            </a:r>
            <a:r>
              <a:rPr lang="en-US" sz="2800" dirty="0" err="1"/>
              <a:t>perokok</a:t>
            </a:r>
            <a:br>
              <a:rPr lang="en-US" sz="2800" dirty="0"/>
            </a:br>
            <a:endParaRPr sz="2800" dirty="0"/>
          </a:p>
        </p:txBody>
      </p:sp>
      <p:sp>
        <p:nvSpPr>
          <p:cNvPr id="306" name="Google Shape;306;g142ad2f6649_0_114"/>
          <p:cNvSpPr txBox="1"/>
          <p:nvPr/>
        </p:nvSpPr>
        <p:spPr>
          <a:xfrm>
            <a:off x="401515" y="15843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Cari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16700 &amp;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Hasil: 254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Cari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‘</a:t>
            </a:r>
          </a:p>
          <a:p>
            <a:pPr marL="87313" lvl="0" algn="l" rtl="0">
              <a:spcBef>
                <a:spcPts val="0"/>
              </a:spcBef>
              <a:spcAft>
                <a:spcPts val="0"/>
              </a:spcAft>
            </a:pPr>
            <a:r>
              <a:rPr lang="en-ID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Hasil: 274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b="1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ID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ID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ID" sz="2000" b="1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ID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 16700 </a:t>
            </a:r>
            <a:r>
              <a:rPr lang="en-ID" sz="2000" b="1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ID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ID" sz="2000" b="1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perokok</a:t>
            </a:r>
            <a:endParaRPr lang="en-ID" sz="2000" b="1" dirty="0">
              <a:solidFill>
                <a:srgbClr val="103864"/>
              </a:solidFill>
              <a:highlight>
                <a:srgbClr val="FFFF00"/>
              </a:highlight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=254/274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 </a:t>
            </a:r>
            <a:r>
              <a:rPr lang="en-ID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0.93</a:t>
            </a:r>
            <a:endParaRPr sz="2000" b="1" dirty="0">
              <a:solidFill>
                <a:srgbClr val="103864"/>
              </a:solidFill>
              <a:highlight>
                <a:srgbClr val="FFFF00"/>
              </a:highlight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40E10A-C486-B9A0-70DA-8FEB9B2FE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09" y="1998428"/>
            <a:ext cx="6184435" cy="429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F3D077-3ECE-7931-510E-D5F56A825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59" y="3451492"/>
            <a:ext cx="4139813" cy="46560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A3AEB-C497-A275-252E-D5F70C95E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29" y="101600"/>
            <a:ext cx="11401542" cy="1325563"/>
          </a:xfrm>
        </p:spPr>
        <p:txBody>
          <a:bodyPr>
            <a:normAutofit/>
          </a:bodyPr>
          <a:lstStyle/>
          <a:p>
            <a:r>
              <a:rPr lang="en-US" sz="2800" dirty="0" err="1"/>
              <a:t>Peluang</a:t>
            </a:r>
            <a:r>
              <a:rPr lang="en-US" sz="2800" dirty="0"/>
              <a:t> </a:t>
            </a:r>
            <a:r>
              <a:rPr lang="en-US" sz="2800" dirty="0" err="1"/>
              <a:t>perokok</a:t>
            </a:r>
            <a:r>
              <a:rPr lang="en-US" sz="2800" dirty="0"/>
              <a:t> BMI &gt;25 </a:t>
            </a:r>
            <a:r>
              <a:rPr lang="en-US" sz="2800" dirty="0" err="1"/>
              <a:t>mendapatkan</a:t>
            </a:r>
            <a:r>
              <a:rPr lang="en-US" sz="2800" dirty="0"/>
              <a:t> </a:t>
            </a:r>
            <a:r>
              <a:rPr lang="en-US" sz="2800" dirty="0" err="1"/>
              <a:t>tagihan</a:t>
            </a:r>
            <a:r>
              <a:rPr lang="en-US" sz="2800" dirty="0"/>
              <a:t> &gt;16700</a:t>
            </a:r>
            <a:endParaRPr lang="en-ID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B0EBC8-9B27-E680-5057-01D6275D61ED}"/>
              </a:ext>
            </a:extLst>
          </p:cNvPr>
          <p:cNvSpPr txBox="1"/>
          <p:nvPr/>
        </p:nvSpPr>
        <p:spPr>
          <a:xfrm>
            <a:off x="500742" y="1764735"/>
            <a:ext cx="1076597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Cari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16700, dengan status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&amp; bmi &gt;25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Hasil: 215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Cari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&amp; bmi &gt;25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69888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Hasil: 219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 &gt;16700 </a:t>
            </a:r>
            <a:r>
              <a:rPr lang="en-US" sz="2000" b="1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perokok</a:t>
            </a: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 &amp; bmi&gt;25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=215/219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= 0.98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FCC8D-ED53-E8D8-8B40-C7899D01E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7" y="2194371"/>
            <a:ext cx="10061803" cy="505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A5C81B-C964-8526-9AC5-BE38AD653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7" y="4031336"/>
            <a:ext cx="6468304" cy="41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678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31DCE-BE07-4E77-F091-4B9F0106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 err="1"/>
              <a:t>Peluang</a:t>
            </a:r>
            <a:r>
              <a:rPr lang="en-ID" dirty="0"/>
              <a:t> BMI &gt; 25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tagihan</a:t>
            </a:r>
            <a:r>
              <a:rPr lang="en-ID" dirty="0"/>
              <a:t> </a:t>
            </a:r>
            <a:r>
              <a:rPr lang="en-ID" dirty="0" err="1"/>
              <a:t>kesehatan</a:t>
            </a:r>
            <a:r>
              <a:rPr lang="en-ID" dirty="0"/>
              <a:t> &gt;16700</a:t>
            </a:r>
            <a:br>
              <a:rPr lang="en-ID" dirty="0"/>
            </a:b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880E6-C4C1-BD63-0A8F-57604068BA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943" y="1690688"/>
            <a:ext cx="11509980" cy="4486275"/>
          </a:xfrm>
        </p:spPr>
        <p:txBody>
          <a:bodyPr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Cari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16700, dengan status bmi &gt;25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 = 283</a:t>
            </a:r>
          </a:p>
          <a:p>
            <a:pPr marL="101600" indent="0">
              <a:spcBef>
                <a:spcPts val="0"/>
              </a:spcBef>
              <a:buSzPts val="2000"/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indent="0">
              <a:spcBef>
                <a:spcPts val="0"/>
              </a:spcBef>
              <a:buSzPts val="2000"/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387350" indent="-285750">
              <a:spcBef>
                <a:spcPts val="0"/>
              </a:spcBef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Cari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 25</a:t>
            </a:r>
          </a:p>
          <a:p>
            <a:pPr marL="101600" indent="0">
              <a:spcBef>
                <a:spcPts val="0"/>
              </a:spcBef>
              <a:buSzPts val="2000"/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</a:pPr>
            <a:r>
              <a:rPr lang="en-ID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 = 1091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</a:pPr>
            <a:endParaRPr lang="en-ID" sz="2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 &gt; 16700 </a:t>
            </a:r>
            <a:r>
              <a:rPr lang="en-US" sz="2000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 bmi&gt;25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=283/1091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= 0.26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</a:pPr>
            <a:endParaRPr lang="en-US" sz="18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234CB-9C61-6F11-8DD0-93923481D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315" y="2058168"/>
            <a:ext cx="6044132" cy="404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CAF387-CC38-EDD1-768E-8D7DF8159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315" y="3736485"/>
            <a:ext cx="3345199" cy="38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1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65B5-6669-24A8-B861-A9B1FA37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D" dirty="0" err="1"/>
              <a:t>Peluang</a:t>
            </a:r>
            <a:r>
              <a:rPr lang="en-ID" dirty="0"/>
              <a:t> BMI &lt; 25 </a:t>
            </a:r>
            <a:r>
              <a:rPr lang="en-ID" dirty="0" err="1"/>
              <a:t>mendapatkan</a:t>
            </a:r>
            <a:r>
              <a:rPr lang="en-ID" dirty="0"/>
              <a:t> </a:t>
            </a:r>
            <a:r>
              <a:rPr lang="en-ID" dirty="0" err="1"/>
              <a:t>tagihan</a:t>
            </a:r>
            <a:r>
              <a:rPr lang="en-ID" dirty="0"/>
              <a:t> </a:t>
            </a:r>
            <a:r>
              <a:rPr lang="en-ID" dirty="0" err="1"/>
              <a:t>kesehatan</a:t>
            </a:r>
            <a:r>
              <a:rPr lang="en-ID" dirty="0"/>
              <a:t> &gt;16700</a:t>
            </a:r>
            <a:br>
              <a:rPr lang="en-ID" dirty="0"/>
            </a:b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A866BA-EA6C-4214-13EC-3CAD99E4F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Cari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&gt;16700, dengan status bmi &lt;25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 = 51</a:t>
            </a:r>
          </a:p>
          <a:p>
            <a:pPr marL="101600" indent="0">
              <a:spcBef>
                <a:spcPts val="0"/>
              </a:spcBef>
              <a:buSzPts val="2000"/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387350" indent="-285750">
              <a:spcBef>
                <a:spcPts val="0"/>
              </a:spcBef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Cari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&lt; 25</a:t>
            </a:r>
          </a:p>
          <a:p>
            <a:pPr marL="101600" indent="0">
              <a:spcBef>
                <a:spcPts val="0"/>
              </a:spcBef>
              <a:buSzPts val="2000"/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</a:pPr>
            <a:r>
              <a:rPr lang="en-ID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 = 245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</a:pPr>
            <a:endParaRPr lang="en-ID" sz="2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 di </a:t>
            </a:r>
            <a:r>
              <a:rPr lang="en-US" sz="2000" b="1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atas</a:t>
            </a: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 16700 </a:t>
            </a:r>
            <a:r>
              <a:rPr lang="en-US" sz="2000" b="1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 bmi&lt;25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=51/245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= 0.208</a:t>
            </a:r>
            <a:endParaRPr lang="en-ID" sz="2000" b="1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1998E-14B3-6B82-CA4F-1DDA2058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959" y="2172600"/>
            <a:ext cx="5696513" cy="396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BC0DD8-5AE5-B505-D094-486DC606C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959" y="3542472"/>
            <a:ext cx="3426794" cy="36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60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42ad2f6649_0_119"/>
          <p:cNvSpPr txBox="1">
            <a:spLocks noGrp="1"/>
          </p:cNvSpPr>
          <p:nvPr>
            <p:ph type="title"/>
          </p:nvPr>
        </p:nvSpPr>
        <p:spPr>
          <a:xfrm>
            <a:off x="401515" y="212587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400" dirty="0" err="1"/>
              <a:t>Peluang</a:t>
            </a:r>
            <a:r>
              <a:rPr lang="en-US" sz="2400" dirty="0"/>
              <a:t> </a:t>
            </a:r>
            <a:r>
              <a:rPr lang="en-US" sz="2400" dirty="0" err="1"/>
              <a:t>perokok</a:t>
            </a:r>
            <a:r>
              <a:rPr lang="en-US" sz="2400" dirty="0"/>
              <a:t> BMI &gt; 25 </a:t>
            </a: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tagihan</a:t>
            </a:r>
            <a:r>
              <a:rPr lang="en-US" sz="2400" dirty="0"/>
              <a:t> </a:t>
            </a:r>
            <a:r>
              <a:rPr lang="en-US" sz="2400" dirty="0" err="1"/>
              <a:t>kesehatan</a:t>
            </a:r>
            <a:r>
              <a:rPr lang="en-US" sz="2400" dirty="0"/>
              <a:t> &gt;16700</a:t>
            </a:r>
            <a:endParaRPr sz="2400" dirty="0"/>
          </a:p>
        </p:txBody>
      </p:sp>
      <p:sp>
        <p:nvSpPr>
          <p:cNvPr id="312" name="Google Shape;312;g142ad2f6649_0_119"/>
          <p:cNvSpPr txBox="1"/>
          <p:nvPr/>
        </p:nvSpPr>
        <p:spPr>
          <a:xfrm>
            <a:off x="401515" y="18891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Cari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&gt;16700, dengan status bmi &gt;25 &amp;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 = 215</a:t>
            </a:r>
          </a:p>
          <a:p>
            <a:pPr marL="101600" indent="0">
              <a:spcBef>
                <a:spcPts val="0"/>
              </a:spcBef>
              <a:buSzPts val="2000"/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44500" indent="-342900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Cari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&gt;25 &amp;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indent="0">
              <a:spcBef>
                <a:spcPts val="0"/>
              </a:spcBef>
              <a:buSzPts val="2000"/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</a:pPr>
            <a:r>
              <a:rPr lang="en-ID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 = 219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</a:pPr>
            <a:endParaRPr lang="en-ID" sz="2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 &gt;16700 </a:t>
            </a:r>
            <a:r>
              <a:rPr lang="en-US" sz="2000" b="1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 bmi&gt;25 &amp; </a:t>
            </a:r>
            <a:r>
              <a:rPr lang="en-US" sz="2000" b="1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2000" b="1" dirty="0">
              <a:solidFill>
                <a:srgbClr val="103864"/>
              </a:solidFill>
              <a:highlight>
                <a:srgbClr val="FFFF00"/>
              </a:highlight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=215/219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= 0.98</a:t>
            </a:r>
            <a:endParaRPr lang="en-ID" sz="2000" b="1" dirty="0">
              <a:highlight>
                <a:srgbClr val="FFFF00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250B6-51AD-F1F3-48FB-B08D0A23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722" y="2435672"/>
            <a:ext cx="5816899" cy="2667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927355-3624-1BAC-F7FE-06617AB2C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40" y="3860754"/>
            <a:ext cx="3988005" cy="34291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451da43991_0_20"/>
          <p:cNvSpPr txBox="1">
            <a:spLocks noGrp="1"/>
          </p:cNvSpPr>
          <p:nvPr>
            <p:ph type="title"/>
          </p:nvPr>
        </p:nvSpPr>
        <p:spPr>
          <a:xfrm>
            <a:off x="388915" y="202978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400" dirty="0" err="1"/>
              <a:t>Peluang</a:t>
            </a:r>
            <a:r>
              <a:rPr lang="en-US" sz="2400" dirty="0"/>
              <a:t> non </a:t>
            </a:r>
            <a:r>
              <a:rPr lang="en-US" sz="2400" dirty="0" err="1"/>
              <a:t>perokok</a:t>
            </a:r>
            <a:r>
              <a:rPr lang="en-US" sz="2400" dirty="0"/>
              <a:t> BMI &gt; 25 </a:t>
            </a:r>
            <a:r>
              <a:rPr lang="en-US" sz="2400" dirty="0" err="1"/>
              <a:t>mendapatkan</a:t>
            </a:r>
            <a:r>
              <a:rPr lang="en-US" sz="2400" dirty="0"/>
              <a:t> </a:t>
            </a:r>
            <a:r>
              <a:rPr lang="en-US" sz="2400" dirty="0" err="1"/>
              <a:t>tagihan</a:t>
            </a:r>
            <a:r>
              <a:rPr lang="en-US" sz="2400" dirty="0"/>
              <a:t> </a:t>
            </a:r>
            <a:r>
              <a:rPr lang="en-US" sz="2400" dirty="0" err="1"/>
              <a:t>kesehatan</a:t>
            </a:r>
            <a:r>
              <a:rPr lang="en-US" sz="2400" dirty="0"/>
              <a:t> &gt;16700</a:t>
            </a:r>
            <a:endParaRPr sz="2400" dirty="0"/>
          </a:p>
        </p:txBody>
      </p:sp>
      <p:sp>
        <p:nvSpPr>
          <p:cNvPr id="2" name="Google Shape;312;g142ad2f6649_0_119">
            <a:extLst>
              <a:ext uri="{FF2B5EF4-FFF2-40B4-BE49-F238E27FC236}">
                <a16:creationId xmlns:a16="http://schemas.microsoft.com/office/drawing/2014/main" id="{88B23173-99AC-4AC6-E391-C65370BFF0D5}"/>
              </a:ext>
            </a:extLst>
          </p:cNvPr>
          <p:cNvSpPr txBox="1"/>
          <p:nvPr/>
        </p:nvSpPr>
        <p:spPr>
          <a:xfrm>
            <a:off x="401515" y="1889175"/>
            <a:ext cx="11388900" cy="40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Cari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&gt;16700, dengan status bmi &gt;25 &amp;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</a:pP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 = 68</a:t>
            </a:r>
          </a:p>
          <a:p>
            <a:pPr marL="101600" indent="0">
              <a:spcBef>
                <a:spcPts val="0"/>
              </a:spcBef>
              <a:buSzPts val="2000"/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44500" indent="-342900">
              <a:spcBef>
                <a:spcPts val="0"/>
              </a:spcBef>
              <a:buSzPts val="2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Cari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jumlah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&gt;25 &amp; non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indent="0">
              <a:spcBef>
                <a:spcPts val="0"/>
              </a:spcBef>
              <a:buSzPts val="2000"/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</a:pPr>
            <a:r>
              <a:rPr lang="en-ID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Hasil = 872</a:t>
            </a:r>
          </a:p>
          <a:p>
            <a:pPr marL="101600" lvl="0" indent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</a:pPr>
            <a:endParaRPr lang="en-ID" sz="2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 &gt;16700 </a:t>
            </a:r>
            <a:r>
              <a:rPr lang="en-US" sz="2000" b="1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diketahui</a:t>
            </a: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 bmi&gt;25 &amp; non </a:t>
            </a:r>
            <a:r>
              <a:rPr lang="en-US" sz="2000" b="1" dirty="0" err="1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perokok</a:t>
            </a:r>
            <a:endParaRPr lang="en-US" sz="2000" b="1" dirty="0">
              <a:solidFill>
                <a:srgbClr val="103864"/>
              </a:solidFill>
              <a:highlight>
                <a:srgbClr val="FFFF00"/>
              </a:highlight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=68/872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= 0.08</a:t>
            </a:r>
            <a:endParaRPr lang="en-ID" sz="2000" b="1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A562B-FF76-F38E-8095-596C68419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01" y="3935869"/>
            <a:ext cx="4007056" cy="2730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9CAF3A-B678-1114-E323-308EC1FCA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397" y="2320581"/>
            <a:ext cx="5835950" cy="38737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42ad2f6649_0_12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 err="1"/>
              <a:t>Analisis</a:t>
            </a:r>
            <a:endParaRPr dirty="0"/>
          </a:p>
        </p:txBody>
      </p:sp>
      <p:sp>
        <p:nvSpPr>
          <p:cNvPr id="5" name="Google Shape;312;g142ad2f6649_0_119">
            <a:extLst>
              <a:ext uri="{FF2B5EF4-FFF2-40B4-BE49-F238E27FC236}">
                <a16:creationId xmlns:a16="http://schemas.microsoft.com/office/drawing/2014/main" id="{6ACFADA5-17E9-2922-5267-20CD7FA3EAAC}"/>
              </a:ext>
            </a:extLst>
          </p:cNvPr>
          <p:cNvSpPr txBox="1"/>
          <p:nvPr/>
        </p:nvSpPr>
        <p:spPr>
          <a:xfrm>
            <a:off x="401543" y="1584375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mungkin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&gt;16700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jika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risiko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Namun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,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lagi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dan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berat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badan non-ideal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mendapatkan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&gt;16700.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berat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badan non-ideal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memiliki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&gt;16700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lebih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tinggi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dibandingkan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seseorang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dengan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bmi</a:t>
            </a:r>
            <a:r>
              <a:rPr lang="en-US" sz="20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ideal.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badan non ideal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mungkin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mendapatkan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&gt;16700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dibandingkan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non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badan non-ideal. 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cs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Maka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dikatakan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profil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risiko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badan non ideal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memiliki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kecenderungan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nilai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jika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dibandingkan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profil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risiko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non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badan non ideal.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4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10" name="Google Shape;210;p3"/>
          <p:cNvSpPr txBox="1"/>
          <p:nvPr/>
        </p:nvSpPr>
        <p:spPr>
          <a:xfrm>
            <a:off x="401585" y="1987147"/>
            <a:ext cx="11388900" cy="3477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adalah salah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satu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hal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patut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diperhatikan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karena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bersangkutan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dengan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kebutuhan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perencanaan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masa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depan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diwajibkan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untuk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membayar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kepada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pihak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tersebut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diolah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oleh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perusahaan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untuk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membayarkan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tertanggung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Penentuan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nilai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premi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tantangan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tersendiri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bagi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pihak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asuransi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mengingat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banyak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faktor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dapat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mempengaruhi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&amp;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meningkatkan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resiko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pengguna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Menggunakan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metode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peluang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untuk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menganalisis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kemungkinan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profil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risiko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memengaruhi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perlu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dibayarkan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50CF0-12DD-B292-2B8B-F11D45952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Korelasi</a:t>
            </a:r>
            <a:r>
              <a:rPr lang="en-US" dirty="0"/>
              <a:t> </a:t>
            </a:r>
            <a:r>
              <a:rPr lang="en-US" dirty="0" err="1"/>
              <a:t>Variabel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263768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2ad2f6649_0_154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Correlation </a:t>
            </a:r>
            <a:endParaRPr dirty="0"/>
          </a:p>
        </p:txBody>
      </p:sp>
      <p:sp>
        <p:nvSpPr>
          <p:cNvPr id="342" name="Google Shape;342;g142ad2f6649_0_154"/>
          <p:cNvSpPr txBox="1"/>
          <p:nvPr/>
        </p:nvSpPr>
        <p:spPr>
          <a:xfrm>
            <a:off x="401515" y="1584375"/>
            <a:ext cx="11388900" cy="4278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1.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charges</a:t>
            </a: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 = 0.2</a:t>
            </a: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Little correlation (if any)</a:t>
            </a: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2.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&amp; charges</a:t>
            </a: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 = 0.3</a:t>
            </a: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Low correlation</a:t>
            </a: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3.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&amp;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endParaRPr lang="en-US"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 = 0.11</a:t>
            </a: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Little correlation (if any)</a:t>
            </a: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CC3E46-6238-A4A8-6571-03EEC63AF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313" y="1843836"/>
            <a:ext cx="5074780" cy="5074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9BDFF2-D3EE-CEF7-0635-8169DB99C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635" y="3186171"/>
            <a:ext cx="5459458" cy="4622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BB599-4C44-9DB1-0FE1-DA4E56AD5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635" y="4867714"/>
            <a:ext cx="5920570" cy="50747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C15F-80FA-22B1-8238-41799014A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endParaRPr lang="en-ID" dirty="0"/>
          </a:p>
        </p:txBody>
      </p:sp>
      <p:sp>
        <p:nvSpPr>
          <p:cNvPr id="3" name="Google Shape;342;g142ad2f6649_0_154">
            <a:extLst>
              <a:ext uri="{FF2B5EF4-FFF2-40B4-BE49-F238E27FC236}">
                <a16:creationId xmlns:a16="http://schemas.microsoft.com/office/drawing/2014/main" id="{A7BA18AA-2FCE-3BA3-B2B6-AF60CD36D320}"/>
              </a:ext>
            </a:extLst>
          </p:cNvPr>
          <p:cNvSpPr txBox="1"/>
          <p:nvPr/>
        </p:nvSpPr>
        <p:spPr>
          <a:xfrm>
            <a:off x="401515" y="1584375"/>
            <a:ext cx="11388900" cy="4585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kuat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endParaRPr lang="en-US" sz="18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masih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diasumsikan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naiknya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menyebabkan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0.2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menjadikan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kuat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bahkan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nyaris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457200" lvl="0" algn="l" rtl="0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lemah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endParaRPr lang="en-US" sz="18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/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masih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diasumsikan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naiknya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menyebabkan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0.3,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dapat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diasumsikan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semakin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bertambahnya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menyebabkan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naiknya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BMI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memiliki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kuat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8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endParaRPr lang="en-US" sz="18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/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masih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positif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,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maka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diasumsikan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naiknya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akan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menyebabkan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lebih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tinggi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Namun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0.2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menjadikan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korelasi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yang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cukup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kuat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(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bahkan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nyaris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tidak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ada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)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antara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BMI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dengan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nilai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</a:t>
            </a: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2114593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F50EF2-FCB1-038F-EFD8-48B0F36BC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39112796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42ad2f6649_0_129"/>
          <p:cNvSpPr txBox="1">
            <a:spLocks noGrp="1"/>
          </p:cNvSpPr>
          <p:nvPr>
            <p:ph type="title"/>
          </p:nvPr>
        </p:nvSpPr>
        <p:spPr>
          <a:xfrm>
            <a:off x="395250" y="163494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Tagihan </a:t>
            </a:r>
            <a:r>
              <a:rPr lang="en-US" sz="2800" dirty="0" err="1"/>
              <a:t>kesehatan</a:t>
            </a:r>
            <a:r>
              <a:rPr lang="en-US" sz="2800" dirty="0"/>
              <a:t> </a:t>
            </a:r>
            <a:r>
              <a:rPr lang="en-US" sz="2800" dirty="0" err="1"/>
              <a:t>perokok</a:t>
            </a:r>
            <a:r>
              <a:rPr lang="en-US" sz="2800" dirty="0"/>
              <a:t> &gt; </a:t>
            </a:r>
            <a:r>
              <a:rPr lang="en-US" sz="2800" dirty="0" err="1"/>
              <a:t>Tagihan</a:t>
            </a:r>
            <a:r>
              <a:rPr lang="en-US" sz="2800" dirty="0"/>
              <a:t> </a:t>
            </a:r>
            <a:r>
              <a:rPr lang="en-US" sz="2800" dirty="0" err="1"/>
              <a:t>kesehatan</a:t>
            </a:r>
            <a:r>
              <a:rPr lang="en-US" sz="2800" dirty="0"/>
              <a:t> non-</a:t>
            </a:r>
            <a:r>
              <a:rPr lang="en-US" sz="2800" dirty="0" err="1"/>
              <a:t>perokok</a:t>
            </a:r>
            <a:endParaRPr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8964BE-ED9C-0D1E-541B-6F7F7F27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59" y="2090332"/>
            <a:ext cx="5332023" cy="32784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AB41A2-0EA1-90E0-EB36-2C41B1636265}"/>
              </a:ext>
            </a:extLst>
          </p:cNvPr>
          <p:cNvSpPr txBox="1"/>
          <p:nvPr/>
        </p:nvSpPr>
        <p:spPr>
          <a:xfrm>
            <a:off x="6553199" y="1826954"/>
            <a:ext cx="494638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Ho =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tagihan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Kesehatan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perokok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&gt;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tagihan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Kesehatan non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perokok</a:t>
            </a:r>
            <a:endParaRPr lang="en-US" sz="1600" dirty="0">
              <a:latin typeface="Sora" panose="020B0604020202020204" charset="0"/>
              <a:cs typeface="Sor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H1 =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tagihan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Kesehatan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perokok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&lt;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tagihan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Kesehatan non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perokok</a:t>
            </a:r>
            <a:endParaRPr lang="en-US" sz="1600" dirty="0">
              <a:latin typeface="Sora" panose="020B0604020202020204" charset="0"/>
              <a:cs typeface="Sora" panose="020B0604020202020204" charset="0"/>
            </a:endParaRPr>
          </a:p>
          <a:p>
            <a:endParaRPr lang="en-US" sz="1600" dirty="0">
              <a:latin typeface="Sora" panose="020B0604020202020204" charset="0"/>
              <a:cs typeface="Sor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35 sample,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menggunakan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z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Tingkat confidence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Karena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menolak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hipotesis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null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dengan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hipotesis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alternative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lebih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rendah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,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menggunakan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lower 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Menolak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Ho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jika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hasil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uji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statistik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&lt; -1,645</a:t>
            </a:r>
          </a:p>
          <a:p>
            <a:endParaRPr lang="en-US" sz="1600" dirty="0">
              <a:latin typeface="Sora" panose="020B0604020202020204" charset="0"/>
              <a:cs typeface="Sora" panose="020B0604020202020204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Result:</a:t>
            </a:r>
          </a:p>
          <a:p>
            <a:r>
              <a:rPr lang="en-US" sz="1600" b="1" dirty="0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Hasil uji statistic -0,00000000003591</a:t>
            </a:r>
          </a:p>
          <a:p>
            <a:r>
              <a:rPr lang="en-US" sz="1600" b="1" dirty="0" err="1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Lebih</a:t>
            </a:r>
            <a:r>
              <a:rPr lang="en-US" sz="1600" b="1" dirty="0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besar</a:t>
            </a:r>
            <a:r>
              <a:rPr lang="en-US" sz="1600" b="1" dirty="0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dari</a:t>
            </a:r>
            <a:r>
              <a:rPr lang="en-US" sz="1600" b="1" dirty="0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 -1,645</a:t>
            </a:r>
          </a:p>
          <a:p>
            <a:r>
              <a:rPr lang="en-US" sz="1600" b="1" u="sng" dirty="0" err="1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Maka</a:t>
            </a:r>
            <a:r>
              <a:rPr lang="en-US" sz="1600" b="1" u="sng" dirty="0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1600" b="1" u="sng" dirty="0" err="1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Hipotesis</a:t>
            </a:r>
            <a:r>
              <a:rPr lang="en-US" sz="1600" b="1" u="sng" dirty="0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 Null </a:t>
            </a:r>
            <a:r>
              <a:rPr lang="en-US" sz="1600" b="1" u="sng" dirty="0" err="1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diterima</a:t>
            </a:r>
            <a:endParaRPr lang="en-US" sz="1600" b="1" u="sng" dirty="0">
              <a:solidFill>
                <a:srgbClr val="0070C0"/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42ad2f6649_0_134"/>
          <p:cNvSpPr txBox="1">
            <a:spLocks noGrp="1"/>
          </p:cNvSpPr>
          <p:nvPr>
            <p:ph type="title"/>
          </p:nvPr>
        </p:nvSpPr>
        <p:spPr>
          <a:xfrm>
            <a:off x="395250" y="2127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sz="2800" dirty="0"/>
              <a:t>Tagihan </a:t>
            </a:r>
            <a:r>
              <a:rPr lang="en-US" sz="2800" dirty="0" err="1"/>
              <a:t>kesehatan</a:t>
            </a:r>
            <a:r>
              <a:rPr lang="en-US" sz="2800" dirty="0"/>
              <a:t> BMI &gt; 25 &gt; </a:t>
            </a:r>
            <a:r>
              <a:rPr lang="en-US" sz="2800" dirty="0" err="1"/>
              <a:t>tagihan</a:t>
            </a:r>
            <a:r>
              <a:rPr lang="en-US" sz="2800" dirty="0"/>
              <a:t> </a:t>
            </a:r>
            <a:r>
              <a:rPr lang="en-US" sz="2800" dirty="0" err="1"/>
              <a:t>kesehatan</a:t>
            </a:r>
            <a:r>
              <a:rPr lang="en-US" sz="2800" dirty="0"/>
              <a:t> BMI &lt; 25</a:t>
            </a:r>
            <a:endParaRPr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EE10F-CD41-971B-DE94-0833C4143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172" y="2220171"/>
            <a:ext cx="4989828" cy="3372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A7A2B7-6081-B490-450D-7270C2313939}"/>
              </a:ext>
            </a:extLst>
          </p:cNvPr>
          <p:cNvSpPr txBox="1"/>
          <p:nvPr/>
        </p:nvSpPr>
        <p:spPr>
          <a:xfrm>
            <a:off x="6512378" y="1890483"/>
            <a:ext cx="4989828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Ho =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tagihan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Kesehatan BMI &gt;25 &gt;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tagihan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Kesehatan BMI &lt;25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H1 =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tagihan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Kesehatan BMI &gt;25 &lt;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tagihan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Kesehatan BMI &lt;25</a:t>
            </a:r>
          </a:p>
          <a:p>
            <a:endParaRPr lang="en-US" sz="1600" dirty="0">
              <a:latin typeface="Sora" panose="020B0604020202020204" charset="0"/>
              <a:cs typeface="Sor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35 sample,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menggunakan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z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Tingkat confidence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Karena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menolak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hipotesis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null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dengan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hipotesis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alternative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lebih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rendah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,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menggunakan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lower 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Menolak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Ho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jika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hasil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uji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statistik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&lt; -1,645</a:t>
            </a:r>
          </a:p>
          <a:p>
            <a:endParaRPr lang="en-US" sz="1600" dirty="0">
              <a:latin typeface="Sora" panose="020B0604020202020204" charset="0"/>
              <a:cs typeface="Sora" panose="020B0604020202020204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Result:</a:t>
            </a:r>
          </a:p>
          <a:p>
            <a:r>
              <a:rPr lang="en-US" sz="1600" b="1" dirty="0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Hasil uji statistic -0,0000000000405</a:t>
            </a:r>
          </a:p>
          <a:p>
            <a:r>
              <a:rPr lang="en-US" sz="1600" b="1" dirty="0" err="1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Lebih</a:t>
            </a:r>
            <a:r>
              <a:rPr lang="en-US" sz="1600" b="1" dirty="0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besar</a:t>
            </a:r>
            <a:r>
              <a:rPr lang="en-US" sz="1600" b="1" dirty="0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dari</a:t>
            </a:r>
            <a:r>
              <a:rPr lang="en-US" sz="1600" b="1" dirty="0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 -1,645</a:t>
            </a:r>
          </a:p>
          <a:p>
            <a:r>
              <a:rPr lang="en-US" sz="1600" b="1" u="sng" dirty="0" err="1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Maka</a:t>
            </a:r>
            <a:r>
              <a:rPr lang="en-US" sz="1600" b="1" u="sng" dirty="0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1600" b="1" u="sng" dirty="0" err="1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Hipotesis</a:t>
            </a:r>
            <a:r>
              <a:rPr lang="en-US" sz="1600" b="1" u="sng" dirty="0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 Null </a:t>
            </a:r>
            <a:r>
              <a:rPr lang="en-US" sz="1600" b="1" u="sng" dirty="0" err="1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diterima</a:t>
            </a:r>
            <a:endParaRPr lang="en-US" sz="1600" b="1" u="sng" dirty="0">
              <a:solidFill>
                <a:srgbClr val="0070C0"/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451da43991_0_36"/>
          <p:cNvSpPr txBox="1">
            <a:spLocks noGrp="1"/>
          </p:cNvSpPr>
          <p:nvPr>
            <p:ph type="title"/>
          </p:nvPr>
        </p:nvSpPr>
        <p:spPr>
          <a:xfrm>
            <a:off x="388915" y="6957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fi-FI" sz="2800" dirty="0"/>
              <a:t>Tagihan kesehatan laki-laki &gt; tagihan kesehatan perempuan</a:t>
            </a:r>
            <a:endParaRPr sz="2800" dirty="0"/>
          </a:p>
        </p:txBody>
      </p:sp>
      <p:sp>
        <p:nvSpPr>
          <p:cNvPr id="366" name="Google Shape;366;g1451da43991_0_36"/>
          <p:cNvSpPr txBox="1"/>
          <p:nvPr/>
        </p:nvSpPr>
        <p:spPr>
          <a:xfrm>
            <a:off x="414185" y="1300875"/>
            <a:ext cx="11388900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83D369-E860-E745-5F29-622F90940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84" y="1962575"/>
            <a:ext cx="5627728" cy="3311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5C608C-5A06-418C-5091-EBBCB7FFDE9C}"/>
              </a:ext>
            </a:extLst>
          </p:cNvPr>
          <p:cNvSpPr txBox="1"/>
          <p:nvPr/>
        </p:nvSpPr>
        <p:spPr>
          <a:xfrm>
            <a:off x="6671229" y="1734148"/>
            <a:ext cx="5106586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Ho =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tagihan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Kesehatan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laki-laki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&gt;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tagihan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Kesehatan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perempuan</a:t>
            </a:r>
            <a:endParaRPr lang="en-US" sz="1600" dirty="0">
              <a:latin typeface="Sora" panose="020B0604020202020204" charset="0"/>
              <a:cs typeface="Sor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H1 =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tagihan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Kesehatan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laki-laki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&lt;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tagihan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Kesehatan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perempuan</a:t>
            </a:r>
            <a:endParaRPr lang="en-US" sz="1600" dirty="0">
              <a:latin typeface="Sora" panose="020B0604020202020204" charset="0"/>
              <a:cs typeface="Sora" panose="020B0604020202020204" charset="0"/>
            </a:endParaRPr>
          </a:p>
          <a:p>
            <a:endParaRPr lang="en-US" sz="1600" dirty="0">
              <a:latin typeface="Sora" panose="020B0604020202020204" charset="0"/>
              <a:cs typeface="Sor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35 sample,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menggunakan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z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Tingkat confidence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Karena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menolak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hipotesis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null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dengan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hipotesis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alternative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lebih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rendah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,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menggunakan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lower 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Menolak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Ho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jika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hasil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uji </a:t>
            </a:r>
            <a:r>
              <a:rPr lang="en-US" sz="1600" dirty="0" err="1">
                <a:latin typeface="Sora" panose="020B0604020202020204" charset="0"/>
                <a:cs typeface="Sora" panose="020B0604020202020204" charset="0"/>
              </a:rPr>
              <a:t>statistik</a:t>
            </a:r>
            <a:r>
              <a:rPr lang="en-US" sz="1600" dirty="0">
                <a:latin typeface="Sora" panose="020B0604020202020204" charset="0"/>
                <a:cs typeface="Sora" panose="020B0604020202020204" charset="0"/>
              </a:rPr>
              <a:t> &lt; -1,645</a:t>
            </a:r>
          </a:p>
          <a:p>
            <a:endParaRPr lang="en-US" sz="1600" dirty="0">
              <a:latin typeface="Sora" panose="020B0604020202020204" charset="0"/>
              <a:cs typeface="Sora" panose="020B0604020202020204" charset="0"/>
            </a:endParaRPr>
          </a:p>
          <a:p>
            <a:r>
              <a:rPr lang="en-US" sz="1600" b="1" dirty="0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Result:</a:t>
            </a:r>
          </a:p>
          <a:p>
            <a:r>
              <a:rPr lang="en-US" sz="1600" b="1" dirty="0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Hasil uji statistic 0,000000001064</a:t>
            </a:r>
          </a:p>
          <a:p>
            <a:r>
              <a:rPr lang="en-US" sz="1600" b="1" dirty="0" err="1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Lebih</a:t>
            </a:r>
            <a:r>
              <a:rPr lang="en-US" sz="1600" b="1" dirty="0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1600" b="1" dirty="0" err="1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besar</a:t>
            </a:r>
            <a:r>
              <a:rPr lang="en-US" sz="1600" b="1" dirty="0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 Dari -1,645</a:t>
            </a:r>
          </a:p>
          <a:p>
            <a:r>
              <a:rPr lang="en-US" sz="1600" b="1" u="sng" dirty="0" err="1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Maka</a:t>
            </a:r>
            <a:r>
              <a:rPr lang="en-US" sz="1600" b="1" u="sng" dirty="0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 </a:t>
            </a:r>
            <a:r>
              <a:rPr lang="en-US" sz="1600" b="1" u="sng" dirty="0" err="1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Hipotesis</a:t>
            </a:r>
            <a:r>
              <a:rPr lang="en-US" sz="1600" b="1" u="sng" dirty="0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 Null </a:t>
            </a:r>
            <a:r>
              <a:rPr lang="en-US" sz="1600" b="1" u="sng" dirty="0" err="1">
                <a:solidFill>
                  <a:srgbClr val="0070C0"/>
                </a:solidFill>
                <a:latin typeface="Sora" panose="020B0604020202020204" charset="0"/>
                <a:cs typeface="Sora" panose="020B0604020202020204" charset="0"/>
              </a:rPr>
              <a:t>diterima</a:t>
            </a:r>
            <a:endParaRPr lang="en-US" sz="1600" b="1" u="sng" dirty="0">
              <a:solidFill>
                <a:srgbClr val="0070C0"/>
              </a:solidFill>
              <a:latin typeface="Sora" panose="020B0604020202020204" charset="0"/>
              <a:cs typeface="Sora" panose="020B0604020202020204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42ad2f6649_0_14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 dirty="0"/>
              <a:t>Conclusion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2ad2f6649_0_13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Conclusion</a:t>
            </a:r>
            <a:endParaRPr dirty="0"/>
          </a:p>
        </p:txBody>
      </p:sp>
      <p:sp>
        <p:nvSpPr>
          <p:cNvPr id="378" name="Google Shape;378;g142ad2f6649_0_139"/>
          <p:cNvSpPr txBox="1"/>
          <p:nvPr/>
        </p:nvSpPr>
        <p:spPr>
          <a:xfrm>
            <a:off x="488601" y="1878290"/>
            <a:ext cx="11388900" cy="4351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Hasil uji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hipotesis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menerima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hipotesis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bahwa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kesehatan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profil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risiko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badan di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ideal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daripada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Kesehatan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profil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risiko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non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badan ideal. Hal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ini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sesuai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asumsi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menggunakan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metode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probabilitas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pada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analisis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variable,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bahwa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profil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risiko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badan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memiliki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peluang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Kesehatan yang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Kemungkinan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memiliki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gender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diketahui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kemungkinan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seseorang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memiliki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gender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maka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menyambung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poin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pertama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hal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ini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juga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didukung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hasil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uji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hipotesis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bahwa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memiliki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lebih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tinggi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daripada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perempuan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Dapat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disimpulkan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kemungkinan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besar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pemilik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tagihan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di range &gt;16700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adalah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laki-laki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perokok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,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dengan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</a:t>
            </a:r>
            <a:r>
              <a:rPr lang="en-ID" sz="2000" dirty="0" err="1">
                <a:solidFill>
                  <a:srgbClr val="103864"/>
                </a:solidFill>
                <a:latin typeface="Sora"/>
                <a:cs typeface="Sora"/>
              </a:rPr>
              <a:t>berat</a:t>
            </a:r>
            <a:r>
              <a:rPr lang="en-ID" sz="2000" dirty="0">
                <a:solidFill>
                  <a:srgbClr val="103864"/>
                </a:solidFill>
                <a:latin typeface="Sora"/>
                <a:cs typeface="Sora"/>
              </a:rPr>
              <a:t> badan non-ideal.</a:t>
            </a:r>
            <a:endParaRPr sz="2000" dirty="0">
              <a:solidFill>
                <a:srgbClr val="103864"/>
              </a:solidFill>
              <a:latin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451da43991_0_41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Notes</a:t>
            </a:r>
            <a:endParaRPr dirty="0"/>
          </a:p>
        </p:txBody>
      </p:sp>
      <p:sp>
        <p:nvSpPr>
          <p:cNvPr id="384" name="Google Shape;384;g1451da43991_0_41"/>
          <p:cNvSpPr txBox="1"/>
          <p:nvPr/>
        </p:nvSpPr>
        <p:spPr>
          <a:xfrm>
            <a:off x="660400" y="1533575"/>
            <a:ext cx="113889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Pemahaman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mengenai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persebaran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data dan variable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kontinu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Pengujian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hipotesis</a:t>
            </a: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sz="2000" b="1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2ad2f6649_0_74"/>
          <p:cNvSpPr txBox="1">
            <a:spLocks noGrp="1"/>
          </p:cNvSpPr>
          <p:nvPr>
            <p:ph type="title"/>
          </p:nvPr>
        </p:nvSpPr>
        <p:spPr>
          <a:xfrm>
            <a:off x="316523" y="2691441"/>
            <a:ext cx="11582400" cy="8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4000"/>
              <a:buFont typeface="Sora"/>
              <a:buNone/>
            </a:pPr>
            <a:r>
              <a:rPr lang="en-US" sz="4000"/>
              <a:t>Dataset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50998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Reference</a:t>
            </a:r>
            <a:endParaRPr dirty="0"/>
          </a:p>
        </p:txBody>
      </p:sp>
      <p:sp>
        <p:nvSpPr>
          <p:cNvPr id="390" name="Google Shape;390;p2"/>
          <p:cNvSpPr txBox="1"/>
          <p:nvPr/>
        </p:nvSpPr>
        <p:spPr>
          <a:xfrm>
            <a:off x="401515" y="1584375"/>
            <a:ext cx="11388900" cy="1231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https://www.andrews.edu/~calkins/math/edrm611/edrm05.htm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https://www.cdc.gov/healthyweight/assessing/bmi/adult_bmi/index.html#Used</a:t>
            </a: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Arial"/>
              <a:buChar char="•"/>
            </a:pPr>
            <a:endParaRPr sz="1400" b="0" i="0" u="none" strike="noStrike" cap="none" dirty="0">
              <a:solidFill>
                <a:srgbClr val="000000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42ad2f6649_0_79"/>
          <p:cNvSpPr txBox="1">
            <a:spLocks noGrp="1"/>
          </p:cNvSpPr>
          <p:nvPr>
            <p:ph type="title"/>
          </p:nvPr>
        </p:nvSpPr>
        <p:spPr>
          <a:xfrm>
            <a:off x="388943" y="365125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222" name="Google Shape;222;g142ad2f6649_0_79"/>
          <p:cNvSpPr txBox="1"/>
          <p:nvPr/>
        </p:nvSpPr>
        <p:spPr>
          <a:xfrm>
            <a:off x="388943" y="1546930"/>
            <a:ext cx="113889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Dataset yang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disediakan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adalah data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personal. Data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ini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memiliki 7 variable dengan variable charges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menunjukkan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besaran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tagihan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18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kesehatan</a:t>
            </a:r>
            <a:r>
              <a:rPr lang="en-US" sz="18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6324C6-69DB-2A16-7D1D-563DBB85B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712" y="2460042"/>
            <a:ext cx="10641917" cy="825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8D0B79-7B3D-C13C-4472-FF7F2E0BD88E}"/>
              </a:ext>
            </a:extLst>
          </p:cNvPr>
          <p:cNvSpPr txBox="1"/>
          <p:nvPr/>
        </p:nvSpPr>
        <p:spPr>
          <a:xfrm>
            <a:off x="1299712" y="3756906"/>
            <a:ext cx="41213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sz="1400" b="0" i="0" u="none" strike="noStrike" baseline="0" dirty="0">
                <a:latin typeface="ArialMT"/>
              </a:rPr>
              <a:t>● </a:t>
            </a:r>
            <a:r>
              <a:rPr lang="en-ID" sz="1400" b="1" i="0" u="none" strike="noStrike" baseline="0" dirty="0">
                <a:latin typeface="ArialMT"/>
              </a:rPr>
              <a:t>a</a:t>
            </a:r>
            <a:r>
              <a:rPr lang="en-ID" sz="1400" b="1" i="0" u="none" strike="noStrike" baseline="0" dirty="0">
                <a:latin typeface="Roboto-Bold"/>
              </a:rPr>
              <a:t>ge: </a:t>
            </a:r>
            <a:r>
              <a:rPr lang="en-ID" sz="1400" b="0" i="1" u="none" strike="noStrike" baseline="0" dirty="0">
                <a:latin typeface="Roboto-Italic"/>
              </a:rPr>
              <a:t>Age of primary beneficiary</a:t>
            </a:r>
          </a:p>
          <a:p>
            <a:pPr algn="l"/>
            <a:r>
              <a:rPr lang="en-ID" sz="1400" b="0" i="0" u="none" strike="noStrike" baseline="0" dirty="0">
                <a:latin typeface="ArialMT"/>
              </a:rPr>
              <a:t>● </a:t>
            </a:r>
            <a:r>
              <a:rPr lang="en-ID" sz="1400" b="1" i="0" u="none" strike="noStrike" baseline="0" dirty="0">
                <a:latin typeface="Roboto-Bold"/>
              </a:rPr>
              <a:t>sex: </a:t>
            </a:r>
            <a:r>
              <a:rPr lang="en-ID" sz="1400" b="0" i="1" u="none" strike="noStrike" baseline="0" dirty="0">
                <a:latin typeface="Roboto-Italic"/>
              </a:rPr>
              <a:t>Insurance contractor gender, female, male</a:t>
            </a:r>
          </a:p>
          <a:p>
            <a:pPr algn="l"/>
            <a:r>
              <a:rPr lang="en-ID" sz="1400" b="0" i="0" u="none" strike="noStrike" baseline="0" dirty="0">
                <a:latin typeface="ArialMT"/>
              </a:rPr>
              <a:t>● </a:t>
            </a:r>
            <a:r>
              <a:rPr lang="en-ID" sz="1400" b="1" i="0" u="none" strike="noStrike" baseline="0" dirty="0" err="1">
                <a:latin typeface="Roboto-Bold"/>
              </a:rPr>
              <a:t>bmi</a:t>
            </a:r>
            <a:r>
              <a:rPr lang="en-ID" b="1" dirty="0">
                <a:latin typeface="Roboto-Bold"/>
              </a:rPr>
              <a:t> : </a:t>
            </a:r>
            <a:r>
              <a:rPr lang="en-US" sz="1400" b="0" i="1" u="none" strike="noStrike" baseline="0" dirty="0">
                <a:latin typeface="Roboto-Italic"/>
              </a:rPr>
              <a:t>Body mass index, providing an understanding of body, weights that are relatively high or ow relative to height, objective index of body weight (kg/m</a:t>
            </a:r>
            <a:r>
              <a:rPr lang="en-US" sz="800" b="0" i="1" u="none" strike="noStrike" baseline="0" dirty="0">
                <a:latin typeface="Roboto-Italic"/>
              </a:rPr>
              <a:t>2</a:t>
            </a:r>
            <a:r>
              <a:rPr lang="en-US" sz="1400" b="0" i="1" u="none" strike="noStrike" baseline="0" dirty="0">
                <a:latin typeface="Roboto-Italic"/>
              </a:rPr>
              <a:t>) using the ratio of height to weight, ideally 18.5 to 24.9</a:t>
            </a:r>
          </a:p>
          <a:p>
            <a:pPr algn="l"/>
            <a:r>
              <a:rPr lang="en-ID" sz="1400" b="0" i="0" u="none" strike="noStrike" baseline="0" dirty="0">
                <a:latin typeface="ArialMT"/>
              </a:rPr>
              <a:t>● </a:t>
            </a:r>
            <a:r>
              <a:rPr lang="en-ID" sz="1400" b="1" i="0" u="none" strike="noStrike" baseline="0" dirty="0">
                <a:latin typeface="Roboto-Bold"/>
              </a:rPr>
              <a:t>children: </a:t>
            </a:r>
            <a:r>
              <a:rPr lang="en-US" sz="1400" b="0" i="1" u="none" strike="noStrike" baseline="0" dirty="0">
                <a:latin typeface="Roboto-Italic"/>
              </a:rPr>
              <a:t>Number of children covered by health insurance / Number of dependents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42EECC-069B-9352-0352-163D70CE2F17}"/>
              </a:ext>
            </a:extLst>
          </p:cNvPr>
          <p:cNvSpPr txBox="1"/>
          <p:nvPr/>
        </p:nvSpPr>
        <p:spPr>
          <a:xfrm>
            <a:off x="6512380" y="3788896"/>
            <a:ext cx="423182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D" sz="1400" b="0" i="0" u="none" strike="noStrike" baseline="0" dirty="0">
                <a:latin typeface="ArialMT"/>
              </a:rPr>
              <a:t>● </a:t>
            </a:r>
            <a:r>
              <a:rPr lang="en-ID" sz="1400" b="1" i="0" u="none" strike="noStrike" baseline="0" dirty="0">
                <a:latin typeface="Roboto-Bold"/>
              </a:rPr>
              <a:t>smoker</a:t>
            </a:r>
          </a:p>
          <a:p>
            <a:pPr algn="l"/>
            <a:r>
              <a:rPr lang="en-ID" sz="1400" b="0" i="1" u="none" strike="noStrike" baseline="0" dirty="0">
                <a:latin typeface="Roboto-Italic"/>
              </a:rPr>
              <a:t>Smoking</a:t>
            </a:r>
          </a:p>
          <a:p>
            <a:pPr algn="l"/>
            <a:r>
              <a:rPr lang="en-ID" sz="1400" b="0" i="0" u="none" strike="noStrike" baseline="0" dirty="0">
                <a:latin typeface="ArialMT"/>
              </a:rPr>
              <a:t>● </a:t>
            </a:r>
            <a:r>
              <a:rPr lang="en-ID" sz="1400" b="1" i="0" u="none" strike="noStrike" baseline="0" dirty="0">
                <a:latin typeface="Roboto-Bold"/>
              </a:rPr>
              <a:t>region</a:t>
            </a:r>
          </a:p>
          <a:p>
            <a:pPr algn="l"/>
            <a:r>
              <a:rPr lang="en-US" sz="1400" b="0" i="1" u="none" strike="noStrike" baseline="0" dirty="0">
                <a:latin typeface="Roboto-Italic"/>
              </a:rPr>
              <a:t>The beneficiary's residential area in the US, northeast, southeast, southwest, northwest.</a:t>
            </a:r>
          </a:p>
          <a:p>
            <a:pPr algn="l"/>
            <a:r>
              <a:rPr lang="en-ID" sz="1400" b="0" i="0" u="none" strike="noStrike" baseline="0" dirty="0">
                <a:latin typeface="ArialMT"/>
              </a:rPr>
              <a:t>● </a:t>
            </a:r>
            <a:r>
              <a:rPr lang="en-ID" sz="1400" b="1" i="0" u="none" strike="noStrike" baseline="0" dirty="0">
                <a:latin typeface="Roboto-Bold"/>
              </a:rPr>
              <a:t>charges</a:t>
            </a:r>
          </a:p>
          <a:p>
            <a:pPr algn="l"/>
            <a:r>
              <a:rPr lang="en-US" sz="1400" b="0" i="1" u="none" strike="noStrike" baseline="0" dirty="0">
                <a:latin typeface="Roboto-Italic"/>
              </a:rPr>
              <a:t>Individual medical costs billed by health insurance</a:t>
            </a:r>
            <a:endParaRPr lang="en-ID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EC4200-E68F-3977-1355-1F3417254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Analisa </a:t>
            </a:r>
            <a:r>
              <a:rPr lang="en-US" i="1" dirty="0"/>
              <a:t>Descriptive Statistic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224301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4;g142ad2f6649_0_84">
            <a:extLst>
              <a:ext uri="{FF2B5EF4-FFF2-40B4-BE49-F238E27FC236}">
                <a16:creationId xmlns:a16="http://schemas.microsoft.com/office/drawing/2014/main" id="{0D824889-FA62-8FAF-41FB-7C3089AB4267}"/>
              </a:ext>
            </a:extLst>
          </p:cNvPr>
          <p:cNvSpPr txBox="1"/>
          <p:nvPr/>
        </p:nvSpPr>
        <p:spPr>
          <a:xfrm>
            <a:off x="497842" y="2059201"/>
            <a:ext cx="11388900" cy="292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Berapa</a:t>
            </a:r>
            <a:r>
              <a:rPr lang="en-US" sz="2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rata-rata </a:t>
            </a:r>
            <a:r>
              <a:rPr lang="en-US" sz="2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Tertanggung</a:t>
            </a:r>
            <a:r>
              <a:rPr lang="en-US" sz="24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?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Berapa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rata-rata BMI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Tertanggung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?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Berapa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standar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deviasi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BMI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Tertanggung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?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Berapa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nilai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BMI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tertinggi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?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Berapa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nilai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BMI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tertinggi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non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?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Apakah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standar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deviasi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BMI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dan non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perokok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 </a:t>
            </a:r>
            <a:r>
              <a:rPr lang="en-US" sz="2400" dirty="0" err="1">
                <a:solidFill>
                  <a:srgbClr val="103864"/>
                </a:solidFill>
                <a:latin typeface="Sora"/>
                <a:cs typeface="Sora"/>
                <a:sym typeface="Sora"/>
              </a:rPr>
              <a:t>sama</a:t>
            </a:r>
            <a:r>
              <a:rPr lang="en-US" sz="2400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?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AutoNum type="arabicPeriod"/>
            </a:pPr>
            <a:endParaRPr lang="en-US" sz="2000" b="1" dirty="0">
              <a:solidFill>
                <a:srgbClr val="103864"/>
              </a:solidFill>
              <a:latin typeface="Sora"/>
              <a:cs typeface="Sora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2201991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42ad2f6649_0_84"/>
          <p:cNvSpPr txBox="1">
            <a:spLocks noGrp="1"/>
          </p:cNvSpPr>
          <p:nvPr>
            <p:ph type="title"/>
          </p:nvPr>
        </p:nvSpPr>
        <p:spPr>
          <a:xfrm>
            <a:off x="401515" y="157868"/>
            <a:ext cx="11401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3200"/>
              <a:buFont typeface="Sora"/>
              <a:buNone/>
            </a:pPr>
            <a:r>
              <a:rPr lang="en-US" dirty="0"/>
              <a:t>Nilai Rata-Rata</a:t>
            </a:r>
            <a:endParaRPr dirty="0"/>
          </a:p>
        </p:txBody>
      </p:sp>
      <p:sp>
        <p:nvSpPr>
          <p:cNvPr id="234" name="Google Shape;234;g142ad2f6649_0_84"/>
          <p:cNvSpPr txBox="1"/>
          <p:nvPr/>
        </p:nvSpPr>
        <p:spPr>
          <a:xfrm>
            <a:off x="388985" y="1340744"/>
            <a:ext cx="11388900" cy="4401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1. Mencari rata-rata </a:t>
            </a:r>
            <a:r>
              <a:rPr lang="en-US" sz="2000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Tertanggung</a:t>
            </a: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Rata-rata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umur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Tertanggung adalah </a:t>
            </a: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39 Tahun.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tabLst/>
              <a:defRPr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2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. Mencari rata-rata BMI Tertanggung</a:t>
            </a:r>
            <a:endParaRPr lang="en-US" sz="2000" dirty="0"/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  <a:tabLst/>
              <a:defRPr/>
            </a:pPr>
            <a:endParaRPr kumimoji="0" lang="en-ID" sz="2000" b="0" i="0" u="none" strike="noStrike" kern="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/>
              <a:ea typeface="Sora"/>
              <a:cs typeface="Sora"/>
              <a:sym typeface="Sora"/>
            </a:endParaRPr>
          </a:p>
          <a:p>
            <a:pPr marL="1016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tabLst/>
              <a:defRPr/>
            </a:pPr>
            <a:endParaRPr kumimoji="0" lang="en-ID" sz="2000" b="0" i="0" u="none" strike="noStrike" kern="0" cap="none" spc="0" normalizeH="0" baseline="0" noProof="0" dirty="0">
              <a:ln>
                <a:noFill/>
              </a:ln>
              <a:solidFill>
                <a:srgbClr val="103864"/>
              </a:solidFill>
              <a:effectLst/>
              <a:uLnTx/>
              <a:uFillTx/>
              <a:latin typeface="Sora"/>
              <a:ea typeface="Sora"/>
              <a:cs typeface="Sora"/>
              <a:sym typeface="Sora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Result:</a:t>
            </a:r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  <a:sym typeface="Sora"/>
              </a:rPr>
              <a:t>Rata-ra</a:t>
            </a:r>
            <a:r>
              <a:rPr lang="en-US" sz="2000" b="1" dirty="0">
                <a:solidFill>
                  <a:srgbClr val="103864"/>
                </a:solidFill>
                <a:latin typeface="Sora"/>
                <a:cs typeface="Sora"/>
              </a:rPr>
              <a:t>ta BMI Tertanggung adalah </a:t>
            </a: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cs typeface="Sora"/>
              </a:rPr>
              <a:t>30.66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endParaRPr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357B51-2E93-D13A-F5AF-91C006CD3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31" y="1878550"/>
            <a:ext cx="4249716" cy="590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587FDD-F5C3-C3E1-D636-11682E627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578" y="3942897"/>
            <a:ext cx="4608621" cy="6463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2BB59-FB74-96EE-A21B-B314BE8B7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29" y="212725"/>
            <a:ext cx="11401542" cy="1325563"/>
          </a:xfrm>
        </p:spPr>
        <p:txBody>
          <a:bodyPr/>
          <a:lstStyle/>
          <a:p>
            <a:r>
              <a:rPr lang="en-US" dirty="0" err="1"/>
              <a:t>Standar</a:t>
            </a:r>
            <a:r>
              <a:rPr lang="en-US" dirty="0"/>
              <a:t> </a:t>
            </a:r>
            <a:r>
              <a:rPr lang="en-US" dirty="0" err="1"/>
              <a:t>Deviasi</a:t>
            </a:r>
            <a:endParaRPr lang="en-ID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1152-24A5-B9AE-EAE3-EE3759B9DE9F}"/>
              </a:ext>
            </a:extLst>
          </p:cNvPr>
          <p:cNvSpPr txBox="1"/>
          <p:nvPr/>
        </p:nvSpPr>
        <p:spPr>
          <a:xfrm>
            <a:off x="805543" y="1839686"/>
            <a:ext cx="1086394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3. Mencari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standar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deviasi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103864"/>
                </a:solidFill>
                <a:effectLst/>
                <a:uLnTx/>
                <a:uFillTx/>
                <a:latin typeface="Sora"/>
                <a:ea typeface="Sora"/>
                <a:cs typeface="Sora"/>
                <a:sym typeface="Sora"/>
              </a:rPr>
              <a:t> dari BMI</a:t>
            </a:r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tabLst/>
              <a:defRPr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tabLst/>
              <a:defRPr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1016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None/>
              <a:tabLst/>
              <a:defRPr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endParaRPr lang="en-US" sz="2000" dirty="0">
              <a:solidFill>
                <a:srgbClr val="103864"/>
              </a:solidFill>
              <a:latin typeface="Sora"/>
              <a:ea typeface="Sora"/>
              <a:cs typeface="Sora"/>
              <a:sym typeface="Sora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  <a:buFont typeface="Sora"/>
              <a:buChar char="•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Result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03864"/>
              </a:buClr>
              <a:buSzPts val="2000"/>
            </a:pPr>
            <a:r>
              <a:rPr lang="en-US" sz="2000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	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Standar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r>
              <a:rPr lang="en-US" sz="2000" b="1" dirty="0" err="1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deviasi</a:t>
            </a:r>
            <a:r>
              <a:rPr lang="en-US" sz="2000" b="1" dirty="0">
                <a:solidFill>
                  <a:srgbClr val="103864"/>
                </a:solidFill>
                <a:latin typeface="Sora"/>
                <a:ea typeface="Sora"/>
                <a:cs typeface="Sora"/>
                <a:sym typeface="Sora"/>
              </a:rPr>
              <a:t> dari BMI adalah </a:t>
            </a:r>
            <a:r>
              <a:rPr lang="en-US" sz="2000" b="1" dirty="0">
                <a:solidFill>
                  <a:srgbClr val="103864"/>
                </a:solidFill>
                <a:highlight>
                  <a:srgbClr val="FFFF00"/>
                </a:highlight>
                <a:latin typeface="Sora"/>
                <a:ea typeface="Sora"/>
                <a:cs typeface="Sora"/>
                <a:sym typeface="Sora"/>
              </a:rPr>
              <a:t>6.095</a:t>
            </a:r>
          </a:p>
          <a:p>
            <a:endParaRPr lang="en-ID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D59D85-2052-FF6E-311E-B43E74D9E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389" y="2539993"/>
            <a:ext cx="4072670" cy="52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0707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2208</TotalTime>
  <Words>1915</Words>
  <Application>Microsoft Office PowerPoint</Application>
  <PresentationFormat>Widescreen</PresentationFormat>
  <Paragraphs>322</Paragraphs>
  <Slides>40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52" baseType="lpstr">
      <vt:lpstr>Sora</vt:lpstr>
      <vt:lpstr>Roboto Mono Light</vt:lpstr>
      <vt:lpstr>ArialMT</vt:lpstr>
      <vt:lpstr>Arial</vt:lpstr>
      <vt:lpstr>Montserrat Light</vt:lpstr>
      <vt:lpstr>Roboto-Bold</vt:lpstr>
      <vt:lpstr>Roboto-Italic</vt:lpstr>
      <vt:lpstr>Calibri</vt:lpstr>
      <vt:lpstr>Roboto Mono Medium</vt:lpstr>
      <vt:lpstr>Roboto Mono</vt:lpstr>
      <vt:lpstr>1_Office Theme</vt:lpstr>
      <vt:lpstr>Office Theme</vt:lpstr>
      <vt:lpstr>PowerPoint Presentation</vt:lpstr>
      <vt:lpstr>Introduction</vt:lpstr>
      <vt:lpstr>Introduction</vt:lpstr>
      <vt:lpstr>Dataset</vt:lpstr>
      <vt:lpstr>Dataset</vt:lpstr>
      <vt:lpstr>Analisa Descriptive Statistic</vt:lpstr>
      <vt:lpstr>PowerPoint Presentation</vt:lpstr>
      <vt:lpstr>Nilai Rata-Rata</vt:lpstr>
      <vt:lpstr>Standar Deviasi</vt:lpstr>
      <vt:lpstr>Max</vt:lpstr>
      <vt:lpstr>Nilai Rata-Rata</vt:lpstr>
      <vt:lpstr>Standar Deviasi</vt:lpstr>
      <vt:lpstr>Analisis</vt:lpstr>
      <vt:lpstr>Analisis Variabel Kategorik</vt:lpstr>
      <vt:lpstr>PowerPoint Presentation</vt:lpstr>
      <vt:lpstr>Proporsi tertanggung di setiap wilayah</vt:lpstr>
      <vt:lpstr>Proporsi perokok dan non perokok </vt:lpstr>
      <vt:lpstr>Proporsi perokok di setiap wilayah </vt:lpstr>
      <vt:lpstr>Peluang</vt:lpstr>
      <vt:lpstr>PowerPoint Presentation</vt:lpstr>
      <vt:lpstr>Analisis</vt:lpstr>
      <vt:lpstr>Analisis Variabel Kontinu</vt:lpstr>
      <vt:lpstr>Peluang tagihan &gt;16700 diketahui perokok </vt:lpstr>
      <vt:lpstr>Peluang perokok BMI &gt;25 mendapatkan tagihan &gt;16700</vt:lpstr>
      <vt:lpstr>Peluang BMI &gt; 25 mendapatkan tagihan kesehatan &gt;16700 </vt:lpstr>
      <vt:lpstr>Peluang BMI &lt; 25 mendapatkan tagihan kesehatan &gt;16700 </vt:lpstr>
      <vt:lpstr>Peluang perokok BMI &gt; 25 mendapatkan tagihan kesehatan &gt;16700</vt:lpstr>
      <vt:lpstr>Peluang non perokok BMI &gt; 25 mendapatkan tagihan kesehatan &gt;16700</vt:lpstr>
      <vt:lpstr>Analisis</vt:lpstr>
      <vt:lpstr>Analisis Korelasi Variabel</vt:lpstr>
      <vt:lpstr>Correlation </vt:lpstr>
      <vt:lpstr>Analisis</vt:lpstr>
      <vt:lpstr>Hypothesis Testing</vt:lpstr>
      <vt:lpstr>Tagihan kesehatan perokok &gt; Tagihan kesehatan non-perokok</vt:lpstr>
      <vt:lpstr>Tagihan kesehatan BMI &gt; 25 &gt; tagihan kesehatan BMI &lt; 25</vt:lpstr>
      <vt:lpstr>Tagihan kesehatan laki-laki &gt; tagihan kesehatan perempuan</vt:lpstr>
      <vt:lpstr>Conclusion</vt:lpstr>
      <vt:lpstr>Conclusion</vt:lpstr>
      <vt:lpstr>Notes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RIDO TRI PUTRA</dc:creator>
  <cp:lastModifiedBy>Mega Kartikawati</cp:lastModifiedBy>
  <cp:revision>9</cp:revision>
  <dcterms:created xsi:type="dcterms:W3CDTF">2022-06-30T03:08:43Z</dcterms:created>
  <dcterms:modified xsi:type="dcterms:W3CDTF">2022-10-11T17:20:04Z</dcterms:modified>
</cp:coreProperties>
</file>